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4954" r:id="rId3"/>
    <p:sldId id="5054" r:id="rId4"/>
    <p:sldId id="302" r:id="rId5"/>
    <p:sldId id="366" r:id="rId6"/>
    <p:sldId id="2134805745" r:id="rId7"/>
    <p:sldId id="2076137120" r:id="rId8"/>
    <p:sldId id="2134805723" r:id="rId9"/>
    <p:sldId id="2134805724" r:id="rId10"/>
    <p:sldId id="2134805737" r:id="rId11"/>
    <p:sldId id="2134805738" r:id="rId12"/>
    <p:sldId id="2134805731" r:id="rId13"/>
    <p:sldId id="2134805739" r:id="rId14"/>
    <p:sldId id="2134805769" r:id="rId15"/>
    <p:sldId id="2134805717" r:id="rId16"/>
    <p:sldId id="2134805556" r:id="rId17"/>
    <p:sldId id="2134805557" r:id="rId18"/>
    <p:sldId id="2076137131" r:id="rId19"/>
    <p:sldId id="2134805591" r:id="rId20"/>
    <p:sldId id="2134805595" r:id="rId21"/>
    <p:sldId id="2134805593" r:id="rId22"/>
    <p:sldId id="2134805558" r:id="rId23"/>
    <p:sldId id="2076137132" r:id="rId24"/>
    <p:sldId id="2134805710" r:id="rId25"/>
    <p:sldId id="2134805718" r:id="rId26"/>
    <p:sldId id="2134805560" r:id="rId27"/>
    <p:sldId id="2134805719" r:id="rId28"/>
    <p:sldId id="2134805596" r:id="rId29"/>
    <p:sldId id="2134805586" r:id="rId30"/>
    <p:sldId id="2134805603" r:id="rId31"/>
    <p:sldId id="2134805722" r:id="rId32"/>
    <p:sldId id="2134805746" r:id="rId33"/>
    <p:sldId id="2134805770" r:id="rId34"/>
    <p:sldId id="2134805771" r:id="rId35"/>
    <p:sldId id="2134805776" r:id="rId36"/>
    <p:sldId id="2134805772" r:id="rId37"/>
    <p:sldId id="2134805747" r:id="rId38"/>
    <p:sldId id="2134805748" r:id="rId39"/>
    <p:sldId id="2134805777" r:id="rId40"/>
    <p:sldId id="2134805773" r:id="rId41"/>
    <p:sldId id="2134805764" r:id="rId42"/>
    <p:sldId id="2134805749" r:id="rId43"/>
    <p:sldId id="2134805750" r:id="rId44"/>
    <p:sldId id="2134805751" r:id="rId45"/>
    <p:sldId id="2134805752" r:id="rId46"/>
    <p:sldId id="2134805753" r:id="rId47"/>
    <p:sldId id="2134805754" r:id="rId48"/>
    <p:sldId id="2134805755" r:id="rId49"/>
    <p:sldId id="2134805756" r:id="rId50"/>
    <p:sldId id="2134805757" r:id="rId51"/>
    <p:sldId id="2134805758" r:id="rId52"/>
    <p:sldId id="2134805759" r:id="rId53"/>
    <p:sldId id="2134805760" r:id="rId54"/>
    <p:sldId id="2134805761" r:id="rId55"/>
    <p:sldId id="2134805762"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OURSE" id="{FE33F4AE-8DAB-4C55-AF42-CF621282E1C1}">
          <p14:sldIdLst>
            <p14:sldId id="257"/>
            <p14:sldId id="4954"/>
            <p14:sldId id="5054"/>
            <p14:sldId id="302"/>
            <p14:sldId id="366"/>
            <p14:sldId id="2134805745"/>
            <p14:sldId id="2076137120"/>
            <p14:sldId id="2134805723"/>
            <p14:sldId id="2134805724"/>
            <p14:sldId id="2134805737"/>
            <p14:sldId id="2134805738"/>
            <p14:sldId id="2134805731"/>
            <p14:sldId id="2134805739"/>
          </p14:sldIdLst>
        </p14:section>
        <p14:section name="ABOUT THE EXAM" id="{63EE8063-83FC-4DEB-84CE-151183DE9EE7}">
          <p14:sldIdLst>
            <p14:sldId id="2134805769"/>
          </p14:sldIdLst>
        </p14:section>
        <p14:section name="ABOUT DATABRICKS" id="{3D09033D-2EB7-4B8B-9214-BA2E5BBF152C}">
          <p14:sldIdLst>
            <p14:sldId id="2134805717"/>
            <p14:sldId id="2134805556"/>
            <p14:sldId id="2134805557"/>
            <p14:sldId id="2076137131"/>
            <p14:sldId id="2134805591"/>
            <p14:sldId id="2134805595"/>
            <p14:sldId id="2134805593"/>
            <p14:sldId id="2134805558"/>
            <p14:sldId id="2076137132"/>
            <p14:sldId id="2134805710"/>
            <p14:sldId id="2134805718"/>
            <p14:sldId id="2134805560"/>
            <p14:sldId id="2134805719"/>
            <p14:sldId id="2134805596"/>
            <p14:sldId id="2134805586"/>
            <p14:sldId id="2134805603"/>
            <p14:sldId id="2134805722"/>
            <p14:sldId id="2134805746"/>
            <p14:sldId id="2134805770"/>
            <p14:sldId id="2134805771"/>
            <p14:sldId id="2134805776"/>
            <p14:sldId id="2134805772"/>
            <p14:sldId id="2134805747"/>
            <p14:sldId id="2134805748"/>
            <p14:sldId id="2134805777"/>
            <p14:sldId id="2134805773"/>
          </p14:sldIdLst>
        </p14:section>
        <p14:section name="PRACTICE QUESTIONS" id="{E1257727-B940-4CCA-B608-D6C8F89B3EC6}">
          <p14:sldIdLst>
            <p14:sldId id="2134805764"/>
            <p14:sldId id="2134805749"/>
            <p14:sldId id="2134805750"/>
            <p14:sldId id="2134805751"/>
            <p14:sldId id="2134805752"/>
            <p14:sldId id="2134805753"/>
            <p14:sldId id="2134805754"/>
            <p14:sldId id="2134805755"/>
            <p14:sldId id="2134805756"/>
            <p14:sldId id="2134805757"/>
            <p14:sldId id="2134805758"/>
            <p14:sldId id="2134805759"/>
            <p14:sldId id="2134805760"/>
            <p14:sldId id="2134805761"/>
            <p14:sldId id="21348057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76" autoAdjust="0"/>
    <p:restoredTop sz="95256" autoAdjust="0"/>
  </p:normalViewPr>
  <p:slideViewPr>
    <p:cSldViewPr snapToGrid="0" snapToObjects="1">
      <p:cViewPr varScale="1">
        <p:scale>
          <a:sx n="157" d="100"/>
          <a:sy n="157" d="100"/>
        </p:scale>
        <p:origin x="168" y="304"/>
      </p:cViewPr>
      <p:guideLst>
        <p:guide orient="horz" pos="1620"/>
        <p:guide pos="288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databricks</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dirty="0"/>
            <a:t>Email: </a:t>
          </a:r>
          <a:r>
            <a:rPr lang="en-US" sz="1800" b="1" dirty="0">
              <a:solidFill>
                <a:srgbClr val="FFFF00"/>
              </a:solidFill>
            </a:rPr>
            <a:t>tim-warner@pluralsight.com</a:t>
          </a:r>
          <a:endParaRPr lang="en-US" sz="1800" dirty="0">
            <a:solidFill>
              <a:srgbClr val="FFFF00"/>
            </a:solidFill>
          </a:endParaRP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89E33CC1-7DF1-4028-9682-B94B96697C43}">
      <dgm:prSet custT="1"/>
      <dgm:spPr/>
      <dgm:t>
        <a:bodyPr/>
        <a:lstStyle/>
        <a:p>
          <a:r>
            <a:rPr lang="en-US" sz="1800" dirty="0"/>
            <a:t>Pluralsight courses: </a:t>
          </a:r>
          <a:r>
            <a:rPr lang="en-US" sz="1800" b="1" dirty="0">
              <a:solidFill>
                <a:srgbClr val="FFFF00"/>
              </a:solidFill>
            </a:rPr>
            <a:t>timw.info/</a:t>
          </a:r>
          <a:r>
            <a:rPr lang="en-US" sz="1800" b="1" dirty="0" err="1">
              <a:solidFill>
                <a:srgbClr val="FFFF00"/>
              </a:solidFill>
            </a:rPr>
            <a:t>ps</a:t>
          </a:r>
          <a:endParaRPr lang="en-US" sz="1800" dirty="0">
            <a:solidFill>
              <a:srgbClr val="FFFF00"/>
            </a:solidFill>
          </a:endParaRPr>
        </a:p>
      </dgm:t>
    </dgm:pt>
    <dgm:pt modelId="{DA9BAD61-87CE-4289-ADB2-A2EE69DE4FE6}" type="parTrans" cxnId="{0163AFDD-9675-4D14-988C-8547E2A47FFC}">
      <dgm:prSet/>
      <dgm:spPr/>
      <dgm:t>
        <a:bodyPr/>
        <a:lstStyle/>
        <a:p>
          <a:endParaRPr lang="en-US"/>
        </a:p>
      </dgm:t>
    </dgm:pt>
    <dgm:pt modelId="{79D7A31C-4EF3-4238-BA3A-AAF9041FCD75}" type="sibTrans" cxnId="{0163AFDD-9675-4D14-988C-8547E2A47FFC}">
      <dgm:prSet/>
      <dgm:spPr/>
      <dgm:t>
        <a:bodyPr/>
        <a:lstStyle/>
        <a:p>
          <a:endParaRPr lang="en-US"/>
        </a:p>
      </dgm:t>
    </dgm:pt>
    <dgm:pt modelId="{C4CEC0E5-5428-4EDA-BE33-916DFB76B0B0}">
      <dgm:prSet custT="1"/>
      <dgm:spPr/>
      <dgm:t>
        <a:bodyPr/>
        <a:lstStyle/>
        <a:p>
          <a:r>
            <a:rPr lang="en-US" sz="1800" dirty="0"/>
            <a:t>LinkedIn: </a:t>
          </a:r>
          <a:r>
            <a:rPr lang="en-US" sz="1800" b="1" dirty="0">
              <a:solidFill>
                <a:srgbClr val="FFFF00"/>
              </a:solidFill>
            </a:rPr>
            <a:t>timw.info/li</a:t>
          </a:r>
          <a:endParaRPr lang="en-US" sz="1800" dirty="0">
            <a:solidFill>
              <a:srgbClr val="FFFF00"/>
            </a:solidFill>
          </a:endParaRPr>
        </a:p>
      </dgm:t>
    </dgm:pt>
    <dgm:pt modelId="{F2DA3D44-3ABB-4A57-B394-FF839B5EF956}" type="parTrans" cxnId="{87449ED4-4EB3-415C-934B-EE195099CBFD}">
      <dgm:prSet/>
      <dgm:spPr/>
      <dgm:t>
        <a:bodyPr/>
        <a:lstStyle/>
        <a:p>
          <a:endParaRPr lang="en-US"/>
        </a:p>
      </dgm:t>
    </dgm:pt>
    <dgm:pt modelId="{038710FC-3A3A-4553-A5D2-0537DBA0368C}" type="sibTrans" cxnId="{87449ED4-4EB3-415C-934B-EE195099CBFD}">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4"/>
      <dgm:spPr/>
    </dgm:pt>
    <dgm:pt modelId="{9D30D2F7-4B33-4D42-A652-B3E840684F23}" type="pres">
      <dgm:prSet presAssocID="{2B51ECDE-7F91-41EE-83FF-A5A0B30C64B6}" presName="parentText" presStyleLbl="node1" presStyleIdx="0" presStyleCnt="4">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4">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4"/>
      <dgm:spPr/>
    </dgm:pt>
    <dgm:pt modelId="{A756F9DA-770F-4E71-BA6F-6782027AA6E6}" type="pres">
      <dgm:prSet presAssocID="{611853A7-54C7-4654-8593-89A6186AA0E8}" presName="parentText" presStyleLbl="node1" presStyleIdx="1" presStyleCnt="4">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4">
        <dgm:presLayoutVars>
          <dgm:bulletEnabled val="1"/>
        </dgm:presLayoutVars>
      </dgm:prSet>
      <dgm:spPr/>
    </dgm:pt>
    <dgm:pt modelId="{E17E1D05-DD90-45FC-8924-26868D6CA0D8}" type="pres">
      <dgm:prSet presAssocID="{5B37FC59-1FCD-48BC-90BC-C855AD8A450C}" presName="spaceBetweenRectangles" presStyleCnt="0"/>
      <dgm:spPr/>
    </dgm:pt>
    <dgm:pt modelId="{6688736E-A961-4455-94A5-CEB6B5C341A4}" type="pres">
      <dgm:prSet presAssocID="{89E33CC1-7DF1-4028-9682-B94B96697C43}" presName="parentLin" presStyleCnt="0"/>
      <dgm:spPr/>
    </dgm:pt>
    <dgm:pt modelId="{E069F68F-620F-4546-8F15-EB94BB313754}" type="pres">
      <dgm:prSet presAssocID="{89E33CC1-7DF1-4028-9682-B94B96697C43}" presName="parentLeftMargin" presStyleLbl="node1" presStyleIdx="1" presStyleCnt="4"/>
      <dgm:spPr/>
    </dgm:pt>
    <dgm:pt modelId="{B92B9DB1-40B0-41A8-819A-5227E48AB382}" type="pres">
      <dgm:prSet presAssocID="{89E33CC1-7DF1-4028-9682-B94B96697C43}" presName="parentText" presStyleLbl="node1" presStyleIdx="2" presStyleCnt="4">
        <dgm:presLayoutVars>
          <dgm:chMax val="0"/>
          <dgm:bulletEnabled val="1"/>
        </dgm:presLayoutVars>
      </dgm:prSet>
      <dgm:spPr/>
    </dgm:pt>
    <dgm:pt modelId="{F8CFA614-AC0B-41C4-8482-3819E0038576}" type="pres">
      <dgm:prSet presAssocID="{89E33CC1-7DF1-4028-9682-B94B96697C43}" presName="negativeSpace" presStyleCnt="0"/>
      <dgm:spPr/>
    </dgm:pt>
    <dgm:pt modelId="{7A6C717B-0CCD-4753-A973-EEEE2DFF5AFD}" type="pres">
      <dgm:prSet presAssocID="{89E33CC1-7DF1-4028-9682-B94B96697C43}" presName="childText" presStyleLbl="conFgAcc1" presStyleIdx="2" presStyleCnt="4">
        <dgm:presLayoutVars>
          <dgm:bulletEnabled val="1"/>
        </dgm:presLayoutVars>
      </dgm:prSet>
      <dgm:spPr/>
    </dgm:pt>
    <dgm:pt modelId="{B46EFF60-F02F-4663-B137-9FBDE35F0E27}" type="pres">
      <dgm:prSet presAssocID="{79D7A31C-4EF3-4238-BA3A-AAF9041FCD75}" presName="spaceBetweenRectangles" presStyleCnt="0"/>
      <dgm:spPr/>
    </dgm:pt>
    <dgm:pt modelId="{7BB4B70B-041D-4E77-B858-710281E96579}" type="pres">
      <dgm:prSet presAssocID="{C4CEC0E5-5428-4EDA-BE33-916DFB76B0B0}" presName="parentLin" presStyleCnt="0"/>
      <dgm:spPr/>
    </dgm:pt>
    <dgm:pt modelId="{AABDE2A2-3512-401B-8415-EB68F5D21323}" type="pres">
      <dgm:prSet presAssocID="{C4CEC0E5-5428-4EDA-BE33-916DFB76B0B0}" presName="parentLeftMargin" presStyleLbl="node1" presStyleIdx="2" presStyleCnt="4"/>
      <dgm:spPr/>
    </dgm:pt>
    <dgm:pt modelId="{3163E0A1-2468-4C28-9168-3838ED54E36E}" type="pres">
      <dgm:prSet presAssocID="{C4CEC0E5-5428-4EDA-BE33-916DFB76B0B0}" presName="parentText" presStyleLbl="node1" presStyleIdx="3" presStyleCnt="4">
        <dgm:presLayoutVars>
          <dgm:chMax val="0"/>
          <dgm:bulletEnabled val="1"/>
        </dgm:presLayoutVars>
      </dgm:prSet>
      <dgm:spPr/>
    </dgm:pt>
    <dgm:pt modelId="{44013240-E6DE-449E-8518-C4B18BB12DA6}" type="pres">
      <dgm:prSet presAssocID="{C4CEC0E5-5428-4EDA-BE33-916DFB76B0B0}" presName="negativeSpace" presStyleCnt="0"/>
      <dgm:spPr/>
    </dgm:pt>
    <dgm:pt modelId="{8E988913-2B98-48D7-A8D0-31ABA52AA03B}" type="pres">
      <dgm:prSet presAssocID="{C4CEC0E5-5428-4EDA-BE33-916DFB76B0B0}" presName="childText" presStyleLbl="conFgAcc1" presStyleIdx="3" presStyleCnt="4">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7937C166-5627-488F-8D4E-0A4A6BDA75BB}" type="presOf" srcId="{9F153C74-BDE5-40A8-97C9-60F610E3A982}" destId="{B0B9912E-BBF7-44D7-A843-499290D132C0}" srcOrd="0" destOrd="0" presId="urn:microsoft.com/office/officeart/2005/8/layout/list1"/>
    <dgm:cxn modelId="{0515ED73-8B68-4BDF-B757-8C6699B49868}" type="presOf" srcId="{C4CEC0E5-5428-4EDA-BE33-916DFB76B0B0}" destId="{AABDE2A2-3512-401B-8415-EB68F5D21323}" srcOrd="0" destOrd="0" presId="urn:microsoft.com/office/officeart/2005/8/layout/list1"/>
    <dgm:cxn modelId="{5957C483-5A33-4419-B5C0-DFFF36A15D90}" type="presOf" srcId="{89E33CC1-7DF1-4028-9682-B94B96697C43}" destId="{B92B9DB1-40B0-41A8-819A-5227E48AB382}" srcOrd="1" destOrd="0" presId="urn:microsoft.com/office/officeart/2005/8/layout/list1"/>
    <dgm:cxn modelId="{F06E5F90-D35B-4102-8A58-1D7F9F11DFF3}" type="presOf" srcId="{89E33CC1-7DF1-4028-9682-B94B96697C43}" destId="{E069F68F-620F-4546-8F15-EB94BB313754}" srcOrd="0" destOrd="0" presId="urn:microsoft.com/office/officeart/2005/8/layout/list1"/>
    <dgm:cxn modelId="{25D91E95-39DD-488B-A10E-9A1EABBBF5EB}" type="presOf" srcId="{C4CEC0E5-5428-4EDA-BE33-916DFB76B0B0}" destId="{3163E0A1-2468-4C28-9168-3838ED54E36E}" srcOrd="1" destOrd="0" presId="urn:microsoft.com/office/officeart/2005/8/layout/list1"/>
    <dgm:cxn modelId="{87449ED4-4EB3-415C-934B-EE195099CBFD}" srcId="{9F153C74-BDE5-40A8-97C9-60F610E3A982}" destId="{C4CEC0E5-5428-4EDA-BE33-916DFB76B0B0}" srcOrd="3" destOrd="0" parTransId="{F2DA3D44-3ABB-4A57-B394-FF839B5EF956}" sibTransId="{038710FC-3A3A-4553-A5D2-0537DBA0368C}"/>
    <dgm:cxn modelId="{374444DA-359A-40BB-AA3C-CB4B23E1DEE6}" srcId="{9F153C74-BDE5-40A8-97C9-60F610E3A982}" destId="{2B51ECDE-7F91-41EE-83FF-A5A0B30C64B6}" srcOrd="0" destOrd="0" parTransId="{9C59B82A-49CF-4B0E-B6B5-FF62960F1236}" sibTransId="{C4705C84-C0A0-43AD-815D-1B5CC937168C}"/>
    <dgm:cxn modelId="{0163AFDD-9675-4D14-988C-8547E2A47FFC}" srcId="{9F153C74-BDE5-40A8-97C9-60F610E3A982}" destId="{89E33CC1-7DF1-4028-9682-B94B96697C43}" srcOrd="2" destOrd="0" parTransId="{DA9BAD61-87CE-4289-ADB2-A2EE69DE4FE6}" sibTransId="{79D7A31C-4EF3-4238-BA3A-AAF9041FCD75}"/>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 modelId="{F6FA9E9C-D34F-4DBA-9E2E-ACA9025D6E28}" type="presParOf" srcId="{B0B9912E-BBF7-44D7-A843-499290D132C0}" destId="{E17E1D05-DD90-45FC-8924-26868D6CA0D8}" srcOrd="7" destOrd="0" presId="urn:microsoft.com/office/officeart/2005/8/layout/list1"/>
    <dgm:cxn modelId="{837AA458-A4AB-494B-BBE6-748C8F35AB3A}" type="presParOf" srcId="{B0B9912E-BBF7-44D7-A843-499290D132C0}" destId="{6688736E-A961-4455-94A5-CEB6B5C341A4}" srcOrd="8" destOrd="0" presId="urn:microsoft.com/office/officeart/2005/8/layout/list1"/>
    <dgm:cxn modelId="{815BF894-6AA7-4942-B3FE-617876EF7379}" type="presParOf" srcId="{6688736E-A961-4455-94A5-CEB6B5C341A4}" destId="{E069F68F-620F-4546-8F15-EB94BB313754}" srcOrd="0" destOrd="0" presId="urn:microsoft.com/office/officeart/2005/8/layout/list1"/>
    <dgm:cxn modelId="{011B847B-1363-400F-88A6-559F193422AC}" type="presParOf" srcId="{6688736E-A961-4455-94A5-CEB6B5C341A4}" destId="{B92B9DB1-40B0-41A8-819A-5227E48AB382}" srcOrd="1" destOrd="0" presId="urn:microsoft.com/office/officeart/2005/8/layout/list1"/>
    <dgm:cxn modelId="{BD1B7D7B-8D12-4D5C-BEAD-C982DF5D1CB0}" type="presParOf" srcId="{B0B9912E-BBF7-44D7-A843-499290D132C0}" destId="{F8CFA614-AC0B-41C4-8482-3819E0038576}" srcOrd="9" destOrd="0" presId="urn:microsoft.com/office/officeart/2005/8/layout/list1"/>
    <dgm:cxn modelId="{62EF70F7-FF77-4472-A32D-5566A3EC5E32}" type="presParOf" srcId="{B0B9912E-BBF7-44D7-A843-499290D132C0}" destId="{7A6C717B-0CCD-4753-A973-EEEE2DFF5AFD}" srcOrd="10" destOrd="0" presId="urn:microsoft.com/office/officeart/2005/8/layout/list1"/>
    <dgm:cxn modelId="{AEFB9C43-F83B-4404-8B63-6DD5DB55768A}" type="presParOf" srcId="{B0B9912E-BBF7-44D7-A843-499290D132C0}" destId="{B46EFF60-F02F-4663-B137-9FBDE35F0E27}" srcOrd="11" destOrd="0" presId="urn:microsoft.com/office/officeart/2005/8/layout/list1"/>
    <dgm:cxn modelId="{FE6AAC56-4B03-4D10-A2B9-4EC84E325A2B}" type="presParOf" srcId="{B0B9912E-BBF7-44D7-A843-499290D132C0}" destId="{7BB4B70B-041D-4E77-B858-710281E96579}" srcOrd="12" destOrd="0" presId="urn:microsoft.com/office/officeart/2005/8/layout/list1"/>
    <dgm:cxn modelId="{9EE08485-A019-43DD-B7E4-8765C75832E5}" type="presParOf" srcId="{7BB4B70B-041D-4E77-B858-710281E96579}" destId="{AABDE2A2-3512-401B-8415-EB68F5D21323}" srcOrd="0" destOrd="0" presId="urn:microsoft.com/office/officeart/2005/8/layout/list1"/>
    <dgm:cxn modelId="{2E1EC854-2CBA-4460-BE3C-2B46ADBADBAA}" type="presParOf" srcId="{7BB4B70B-041D-4E77-B858-710281E96579}" destId="{3163E0A1-2468-4C28-9168-3838ED54E36E}" srcOrd="1" destOrd="0" presId="urn:microsoft.com/office/officeart/2005/8/layout/list1"/>
    <dgm:cxn modelId="{0DB171E3-38B0-4B07-813B-8D765FB00432}" type="presParOf" srcId="{B0B9912E-BBF7-44D7-A843-499290D132C0}" destId="{44013240-E6DE-449E-8518-C4B18BB12DA6}" srcOrd="13" destOrd="0" presId="urn:microsoft.com/office/officeart/2005/8/layout/list1"/>
    <dgm:cxn modelId="{24BF3BEA-6ECE-4E9F-BD91-1982149404A9}" type="presParOf" srcId="{B0B9912E-BBF7-44D7-A843-499290D132C0}" destId="{8E988913-2B98-48D7-A8D0-31ABA52AA03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308830"/>
          <a:ext cx="7539037"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76951" y="13630"/>
          <a:ext cx="527732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470" tIns="0" rIns="199470"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databricks</a:t>
          </a:r>
          <a:endParaRPr lang="en-US" sz="1800" kern="1200" dirty="0">
            <a:solidFill>
              <a:srgbClr val="FFFF00"/>
            </a:solidFill>
          </a:endParaRPr>
        </a:p>
      </dsp:txBody>
      <dsp:txXfrm>
        <a:off x="405772" y="42451"/>
        <a:ext cx="5219683" cy="532758"/>
      </dsp:txXfrm>
    </dsp:sp>
    <dsp:sp modelId="{9551A5F1-CFDA-429B-A533-DA941662AD22}">
      <dsp:nvSpPr>
        <dsp:cNvPr id="0" name=""/>
        <dsp:cNvSpPr/>
      </dsp:nvSpPr>
      <dsp:spPr>
        <a:xfrm>
          <a:off x="0" y="1216031"/>
          <a:ext cx="7539037"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76951" y="920831"/>
          <a:ext cx="527732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470" tIns="0" rIns="199470" bIns="0" numCol="1" spcCol="1270" anchor="ctr" anchorCtr="0">
          <a:noAutofit/>
        </a:bodyPr>
        <a:lstStyle/>
        <a:p>
          <a:pPr marL="0" lvl="0" indent="0" algn="l" defTabSz="800100">
            <a:lnSpc>
              <a:spcPct val="90000"/>
            </a:lnSpc>
            <a:spcBef>
              <a:spcPct val="0"/>
            </a:spcBef>
            <a:spcAft>
              <a:spcPct val="35000"/>
            </a:spcAft>
            <a:buNone/>
          </a:pPr>
          <a:r>
            <a:rPr lang="en-US" sz="1800" kern="1200" dirty="0"/>
            <a:t>Email: </a:t>
          </a:r>
          <a:r>
            <a:rPr lang="en-US" sz="1800" b="1" kern="1200" dirty="0">
              <a:solidFill>
                <a:srgbClr val="FFFF00"/>
              </a:solidFill>
            </a:rPr>
            <a:t>tim-warner@pluralsight.com</a:t>
          </a:r>
          <a:endParaRPr lang="en-US" sz="1800" kern="1200" dirty="0">
            <a:solidFill>
              <a:srgbClr val="FFFF00"/>
            </a:solidFill>
          </a:endParaRPr>
        </a:p>
      </dsp:txBody>
      <dsp:txXfrm>
        <a:off x="405772" y="949652"/>
        <a:ext cx="5219683" cy="532758"/>
      </dsp:txXfrm>
    </dsp:sp>
    <dsp:sp modelId="{7A6C717B-0CCD-4753-A973-EEEE2DFF5AFD}">
      <dsp:nvSpPr>
        <dsp:cNvPr id="0" name=""/>
        <dsp:cNvSpPr/>
      </dsp:nvSpPr>
      <dsp:spPr>
        <a:xfrm>
          <a:off x="0" y="2123231"/>
          <a:ext cx="7539037"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B9DB1-40B0-41A8-819A-5227E48AB382}">
      <dsp:nvSpPr>
        <dsp:cNvPr id="0" name=""/>
        <dsp:cNvSpPr/>
      </dsp:nvSpPr>
      <dsp:spPr>
        <a:xfrm>
          <a:off x="376951" y="1828031"/>
          <a:ext cx="527732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470" tIns="0" rIns="199470" bIns="0" numCol="1" spcCol="1270" anchor="ctr" anchorCtr="0">
          <a:noAutofit/>
        </a:bodyPr>
        <a:lstStyle/>
        <a:p>
          <a:pPr marL="0" lvl="0" indent="0" algn="l" defTabSz="800100">
            <a:lnSpc>
              <a:spcPct val="90000"/>
            </a:lnSpc>
            <a:spcBef>
              <a:spcPct val="0"/>
            </a:spcBef>
            <a:spcAft>
              <a:spcPct val="35000"/>
            </a:spcAft>
            <a:buNone/>
          </a:pPr>
          <a:r>
            <a:rPr lang="en-US" sz="1800" kern="1200" dirty="0"/>
            <a:t>Pluralsight courses: </a:t>
          </a:r>
          <a:r>
            <a:rPr lang="en-US" sz="1800" b="1" kern="1200" dirty="0">
              <a:solidFill>
                <a:srgbClr val="FFFF00"/>
              </a:solidFill>
            </a:rPr>
            <a:t>timw.info/</a:t>
          </a:r>
          <a:r>
            <a:rPr lang="en-US" sz="1800" b="1" kern="1200" dirty="0" err="1">
              <a:solidFill>
                <a:srgbClr val="FFFF00"/>
              </a:solidFill>
            </a:rPr>
            <a:t>ps</a:t>
          </a:r>
          <a:endParaRPr lang="en-US" sz="1800" kern="1200" dirty="0">
            <a:solidFill>
              <a:srgbClr val="FFFF00"/>
            </a:solidFill>
          </a:endParaRPr>
        </a:p>
      </dsp:txBody>
      <dsp:txXfrm>
        <a:off x="405772" y="1856852"/>
        <a:ext cx="5219683" cy="532758"/>
      </dsp:txXfrm>
    </dsp:sp>
    <dsp:sp modelId="{8E988913-2B98-48D7-A8D0-31ABA52AA03B}">
      <dsp:nvSpPr>
        <dsp:cNvPr id="0" name=""/>
        <dsp:cNvSpPr/>
      </dsp:nvSpPr>
      <dsp:spPr>
        <a:xfrm>
          <a:off x="0" y="3030431"/>
          <a:ext cx="7539037"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3E0A1-2468-4C28-9168-3838ED54E36E}">
      <dsp:nvSpPr>
        <dsp:cNvPr id="0" name=""/>
        <dsp:cNvSpPr/>
      </dsp:nvSpPr>
      <dsp:spPr>
        <a:xfrm>
          <a:off x="376951" y="2735231"/>
          <a:ext cx="5277325"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470" tIns="0" rIns="199470" bIns="0" numCol="1" spcCol="1270" anchor="ctr" anchorCtr="0">
          <a:noAutofit/>
        </a:bodyPr>
        <a:lstStyle/>
        <a:p>
          <a:pPr marL="0" lvl="0" indent="0" algn="l" defTabSz="800100">
            <a:lnSpc>
              <a:spcPct val="90000"/>
            </a:lnSpc>
            <a:spcBef>
              <a:spcPct val="0"/>
            </a:spcBef>
            <a:spcAft>
              <a:spcPct val="35000"/>
            </a:spcAft>
            <a:buNone/>
          </a:pPr>
          <a:r>
            <a:rPr lang="en-US" sz="1800" kern="1200" dirty="0"/>
            <a:t>LinkedIn: </a:t>
          </a:r>
          <a:r>
            <a:rPr lang="en-US" sz="1800" b="1" kern="1200" dirty="0">
              <a:solidFill>
                <a:srgbClr val="FFFF00"/>
              </a:solidFill>
            </a:rPr>
            <a:t>timw.info/li</a:t>
          </a:r>
          <a:endParaRPr lang="en-US" sz="1800" kern="1200" dirty="0">
            <a:solidFill>
              <a:srgbClr val="FFFF00"/>
            </a:solidFill>
          </a:endParaRPr>
        </a:p>
      </dsp:txBody>
      <dsp:txXfrm>
        <a:off x="405772" y="2764052"/>
        <a:ext cx="5219683"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6/9/24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6/9/24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emf"/><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5022" y="0"/>
            <a:ext cx="5902764" cy="1616093"/>
          </a:xfrm>
        </p:spPr>
        <p:txBody>
          <a:bodyPr/>
          <a:lstStyle/>
          <a:p>
            <a:r>
              <a:rPr lang="en-US" sz="2800" dirty="0">
                <a:solidFill>
                  <a:schemeClr val="bg1"/>
                </a:solidFill>
              </a:rPr>
              <a:t>Databricks Certified Data Engineer Associate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6" name="Picture 5">
            <a:extLst>
              <a:ext uri="{FF2B5EF4-FFF2-40B4-BE49-F238E27FC236}">
                <a16:creationId xmlns:a16="http://schemas.microsoft.com/office/drawing/2014/main" id="{F004EC2E-2B0F-6C05-873C-0CA86D73F0EF}"/>
              </a:ext>
            </a:extLst>
          </p:cNvPr>
          <p:cNvPicPr>
            <a:picLocks noChangeAspect="1"/>
          </p:cNvPicPr>
          <p:nvPr/>
        </p:nvPicPr>
        <p:blipFill>
          <a:blip r:embed="rId2"/>
          <a:stretch>
            <a:fillRect/>
          </a:stretch>
        </p:blipFill>
        <p:spPr>
          <a:xfrm>
            <a:off x="5018190" y="1226987"/>
            <a:ext cx="2577282" cy="320803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67539" y="726332"/>
            <a:ext cx="1930737" cy="417859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05336" y="726332"/>
            <a:ext cx="1930737" cy="4178599"/>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“Stool” IT Certification Study Model</a:t>
            </a:r>
            <a:endParaRPr lang="en-US" sz="2800" dirty="0"/>
          </a:p>
        </p:txBody>
      </p:sp>
      <p:pic>
        <p:nvPicPr>
          <p:cNvPr id="4" name="Picture 3" descr="A wooden stool with metal legs&#10;&#10;Description automatically generated">
            <a:extLst>
              <a:ext uri="{FF2B5EF4-FFF2-40B4-BE49-F238E27FC236}">
                <a16:creationId xmlns:a16="http://schemas.microsoft.com/office/drawing/2014/main" id="{0981C1D5-167E-CA9D-A33A-738FB777123E}"/>
              </a:ext>
            </a:extLst>
          </p:cNvPr>
          <p:cNvPicPr>
            <a:picLocks noChangeAspect="1"/>
          </p:cNvPicPr>
          <p:nvPr/>
        </p:nvPicPr>
        <p:blipFill>
          <a:blip r:embed="rId3"/>
          <a:stretch>
            <a:fillRect/>
          </a:stretch>
        </p:blipFill>
        <p:spPr>
          <a:xfrm>
            <a:off x="2361245" y="723847"/>
            <a:ext cx="4327722" cy="4327722"/>
          </a:xfrm>
          <a:prstGeom prst="rect">
            <a:avLst/>
          </a:prstGeom>
        </p:spPr>
      </p:pic>
    </p:spTree>
    <p:extLst>
      <p:ext uri="{BB962C8B-B14F-4D97-AF65-F5344CB8AC3E}">
        <p14:creationId xmlns:p14="http://schemas.microsoft.com/office/powerpoint/2010/main" val="3601485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143000" y="-78830"/>
            <a:ext cx="7556938" cy="557784"/>
          </a:xfrm>
        </p:spPr>
        <p:txBody>
          <a:bodyPr>
            <a:normAutofit/>
          </a:bodyPr>
          <a:lstStyle/>
          <a:p>
            <a:pPr>
              <a:lnSpc>
                <a:spcPct val="90000"/>
              </a:lnSpc>
            </a:pPr>
            <a:r>
              <a:rPr lang="en-US" sz="330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p:cNvGraphicFramePr>
          <p:nvPr>
            <p:extLst>
              <p:ext uri="{D42A27DB-BD31-4B8C-83A1-F6EECF244321}">
                <p14:modId xmlns:p14="http://schemas.microsoft.com/office/powerpoint/2010/main" val="959070891"/>
              </p:ext>
            </p:extLst>
          </p:nvPr>
        </p:nvGraphicFramePr>
        <p:xfrm>
          <a:off x="1147763" y="814388"/>
          <a:ext cx="7539037"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0CBA871-2049-41F5-80A7-2438826DA4FC}"/>
              </a:ext>
            </a:extLst>
          </p:cNvPr>
          <p:cNvPicPr>
            <a:picLocks noChangeAspect="1"/>
          </p:cNvPicPr>
          <p:nvPr/>
        </p:nvPicPr>
        <p:blipFill>
          <a:blip r:embed="rId7"/>
          <a:stretch>
            <a:fillRect/>
          </a:stretch>
        </p:blipFill>
        <p:spPr>
          <a:xfrm>
            <a:off x="6566393" y="1262918"/>
            <a:ext cx="2133545" cy="2617663"/>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5713-EAA2-3F2C-50C5-F214B985F0A8}"/>
              </a:ext>
            </a:extLst>
          </p:cNvPr>
          <p:cNvSpPr>
            <a:spLocks noGrp="1"/>
          </p:cNvSpPr>
          <p:nvPr>
            <p:ph type="title"/>
          </p:nvPr>
        </p:nvSpPr>
        <p:spPr/>
        <p:txBody>
          <a:bodyPr/>
          <a:lstStyle/>
          <a:p>
            <a:r>
              <a:rPr lang="en-US" dirty="0"/>
              <a:t>About the Exam</a:t>
            </a:r>
          </a:p>
        </p:txBody>
      </p:sp>
      <p:sp>
        <p:nvSpPr>
          <p:cNvPr id="3" name="Content Placeholder 2">
            <a:extLst>
              <a:ext uri="{FF2B5EF4-FFF2-40B4-BE49-F238E27FC236}">
                <a16:creationId xmlns:a16="http://schemas.microsoft.com/office/drawing/2014/main" id="{FED0E88E-A03F-8688-A85E-78D991B1C4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6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Tree>
    <p:extLst>
      <p:ext uri="{BB962C8B-B14F-4D97-AF65-F5344CB8AC3E}">
        <p14:creationId xmlns:p14="http://schemas.microsoft.com/office/powerpoint/2010/main" val="41194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52224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26-year Microsoft Certified Trainer (MCT)</a:t>
            </a:r>
          </a:p>
          <a:p>
            <a:r>
              <a:rPr lang="en-US" dirty="0"/>
              <a:t>6-year Microsoft Most Valuable Professional (MVP) in Azure AI and Cloud &amp; Datacenter Management</a:t>
            </a:r>
          </a:p>
          <a:p>
            <a:r>
              <a:rPr lang="en-US" dirty="0"/>
              <a:t>Connect: </a:t>
            </a:r>
            <a:r>
              <a:rPr lang="en-US" b="1" dirty="0">
                <a:solidFill>
                  <a:srgbClr val="0070C0"/>
                </a:solidFill>
              </a:rPr>
              <a:t>timw.info/li</a:t>
            </a:r>
          </a:p>
        </p:txBody>
      </p:sp>
      <p:pic>
        <p:nvPicPr>
          <p:cNvPr id="8" name="Picture 7">
            <a:extLst>
              <a:ext uri="{FF2B5EF4-FFF2-40B4-BE49-F238E27FC236}">
                <a16:creationId xmlns:a16="http://schemas.microsoft.com/office/drawing/2014/main" id="{A23CD228-FCB9-47E6-BFB4-570703BE1BC0}"/>
              </a:ext>
            </a:extLst>
          </p:cNvPr>
          <p:cNvPicPr>
            <a:picLocks noChangeAspect="1"/>
          </p:cNvPicPr>
          <p:nvPr/>
        </p:nvPicPr>
        <p:blipFill>
          <a:blip r:embed="rId2"/>
          <a:stretch>
            <a:fillRect/>
          </a:stretch>
        </p:blipFill>
        <p:spPr>
          <a:xfrm>
            <a:off x="6696887" y="1325914"/>
            <a:ext cx="2030855" cy="2491672"/>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497930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25029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357490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Review the Databricks Data Engineer Associate exam’s technical content</a:t>
            </a:r>
          </a:p>
          <a:p>
            <a:r>
              <a:rPr lang="en-US" dirty="0"/>
              <a:t>Strategize the exam</a:t>
            </a:r>
          </a:p>
          <a:p>
            <a:pPr lvl="1"/>
            <a:r>
              <a:rPr lang="en-US" dirty="0"/>
              <a:t>Generative AI</a:t>
            </a:r>
          </a:p>
          <a:p>
            <a:pPr lvl="1"/>
            <a:r>
              <a:rPr lang="en-US" dirty="0"/>
              <a:t>Practice questions</a:t>
            </a:r>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CLI</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Install the CLI</a:t>
            </a:r>
          </a:p>
          <a:p>
            <a:pPr marL="0" indent="0">
              <a:buNone/>
            </a:pPr>
            <a:r>
              <a:rPr lang="en-US" sz="1200" dirty="0">
                <a:latin typeface="Roboto Mono" pitchFamily="2" charset="0"/>
                <a:ea typeface="Roboto Mono" pitchFamily="2" charset="0"/>
              </a:rPr>
              <a:t>pip install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-cli</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Authenticate to Databricks host</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configure --token</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clusters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new cluster</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clusters create --</a:t>
            </a:r>
            <a:r>
              <a:rPr lang="en-US" sz="1200" dirty="0" err="1">
                <a:latin typeface="Roboto Mono" pitchFamily="2" charset="0"/>
                <a:ea typeface="Roboto Mono" pitchFamily="2" charset="0"/>
              </a:rPr>
              <a:t>json</a:t>
            </a:r>
            <a:r>
              <a:rPr lang="en-US" sz="1200" dirty="0">
                <a:latin typeface="Roboto Mono" pitchFamily="2" charset="0"/>
                <a:ea typeface="Roboto Mono" pitchFamily="2" charset="0"/>
              </a:rPr>
              <a:t>-file=create-</a:t>
            </a:r>
            <a:r>
              <a:rPr lang="en-US" sz="1200" dirty="0" err="1">
                <a:latin typeface="Roboto Mono" pitchFamily="2" charset="0"/>
                <a:ea typeface="Roboto Mono" pitchFamily="2" charset="0"/>
              </a:rPr>
              <a:t>cluster.json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available jobs</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list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job</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jobs run-now --job-id &lt;job-id&gt;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Upload a file to DBFS (Databricks File System)</a:t>
            </a:r>
          </a:p>
          <a:p>
            <a:pPr marL="0" indent="0">
              <a:buNone/>
            </a:pP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 fs cp local-file-path </a:t>
            </a:r>
            <a:r>
              <a:rPr lang="en-US" sz="1200" dirty="0" err="1">
                <a:latin typeface="Roboto Mono" pitchFamily="2" charset="0"/>
                <a:ea typeface="Roboto Mono" pitchFamily="2" charset="0"/>
              </a:rPr>
              <a:t>dbfs</a:t>
            </a:r>
            <a:r>
              <a:rPr lang="en-US" sz="1200" dirty="0">
                <a:latin typeface="Roboto Mono" pitchFamily="2" charset="0"/>
                <a:ea typeface="Roboto Mono" pitchFamily="2" charset="0"/>
              </a:rPr>
              <a:t>:/destination-path</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65224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Dbutils</a:t>
            </a:r>
            <a:r>
              <a:rPr lang="en-US" dirty="0"/>
              <a:t> Python Package</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416106" y="481722"/>
            <a:ext cx="8646917" cy="3547021"/>
          </a:xfrm>
        </p:spPr>
        <p:txBody>
          <a:bodyPr/>
          <a:lstStyle/>
          <a:p>
            <a:pPr marL="0" indent="0">
              <a:buNone/>
            </a:pP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r>
              <a:rPr lang="en-US" sz="1200" dirty="0">
                <a:latin typeface="Roboto Mono" pitchFamily="2" charset="0"/>
                <a:ea typeface="Roboto Mono" pitchFamily="2" charset="0"/>
              </a:rPr>
              <a:t> (Databricks utility module)</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pyspark.dbutils</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DBUtils</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text widget</a:t>
            </a:r>
          </a:p>
          <a:p>
            <a:pPr marL="0" indent="0">
              <a:buNone/>
            </a:pPr>
            <a:r>
              <a:rPr lang="en-US" sz="1200" dirty="0" err="1">
                <a:latin typeface="Roboto Mono" pitchFamily="2" charset="0"/>
                <a:ea typeface="Roboto Mono" pitchFamily="2" charset="0"/>
              </a:rPr>
              <a:t>dbutils.widgets.text</a:t>
            </a:r>
            <a:r>
              <a:rPr lang="en-US" sz="1200" dirty="0">
                <a:latin typeface="Roboto Mono" pitchFamily="2" charset="0"/>
                <a:ea typeface="Roboto Mono" pitchFamily="2" charset="0"/>
              </a:rPr>
              <a:t>("input", "default", "Enter a value")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Get the value of the widget</a:t>
            </a:r>
          </a:p>
          <a:p>
            <a:pPr marL="0" indent="0">
              <a:buNone/>
            </a:pP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dbutils.widgets.get</a:t>
            </a:r>
            <a:r>
              <a:rPr lang="en-US" sz="1200" dirty="0">
                <a:latin typeface="Roboto Mono" pitchFamily="2" charset="0"/>
                <a:ea typeface="Roboto Mono" pitchFamily="2" charset="0"/>
              </a:rPr>
              <a:t>("input")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files = </a:t>
            </a:r>
            <a:r>
              <a:rPr lang="en-US" sz="1200" dirty="0" err="1">
                <a:latin typeface="Roboto Mono" pitchFamily="2" charset="0"/>
                <a:ea typeface="Roboto Mono" pitchFamily="2" charset="0"/>
              </a:rPr>
              <a:t>dbutils.fs.ls</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a:p>
            <a:pPr marL="0" indent="0">
              <a:buNone/>
            </a:pPr>
            <a:r>
              <a:rPr lang="en-US" sz="1200" dirty="0">
                <a:latin typeface="Roboto Mono" pitchFamily="2" charset="0"/>
                <a:ea typeface="Roboto Mono" pitchFamily="2" charset="0"/>
              </a:rPr>
              <a:t>display(files)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another notebook and capture the result</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dbutils.notebook.run</a:t>
            </a:r>
            <a:r>
              <a:rPr lang="en-US" sz="1200" dirty="0">
                <a:latin typeface="Roboto Mono" pitchFamily="2" charset="0"/>
                <a:ea typeface="Roboto Mono" pitchFamily="2" charset="0"/>
              </a:rPr>
              <a:t>("/path/to/notebook", 60, {"param1": </a:t>
            </a:r>
            <a:r>
              <a:rPr lang="en-US" sz="1200" dirty="0" err="1">
                <a:latin typeface="Roboto Mono" pitchFamily="2" charset="0"/>
                <a:ea typeface="Roboto Mono" pitchFamily="2" charset="0"/>
              </a:rPr>
              <a:t>input_value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Print the result of the notebook run</a:t>
            </a:r>
          </a:p>
          <a:p>
            <a:pPr marL="0" indent="0">
              <a:buNone/>
            </a:pPr>
            <a:r>
              <a:rPr lang="en-US" sz="1200" dirty="0">
                <a:latin typeface="Roboto Mono" pitchFamily="2" charset="0"/>
                <a:ea typeface="Roboto Mono" pitchFamily="2" charset="0"/>
              </a:rPr>
              <a:t>print(result)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Clean up by removing the widget</a:t>
            </a:r>
          </a:p>
          <a:p>
            <a:pPr marL="0" indent="0">
              <a:buNone/>
            </a:pPr>
            <a:r>
              <a:rPr lang="en-US" sz="1200" dirty="0" err="1">
                <a:latin typeface="Roboto Mono" pitchFamily="2" charset="0"/>
                <a:ea typeface="Roboto Mono" pitchFamily="2" charset="0"/>
              </a:rPr>
              <a:t>dbutils.widgets.removeAll</a:t>
            </a:r>
            <a:r>
              <a:rPr lang="en-US" sz="1200" dirty="0">
                <a:latin typeface="Roboto Mono" pitchFamily="2" charset="0"/>
                <a:ea typeface="Roboto Mono" pitchFamily="2" charset="0"/>
              </a:rPr>
              <a:t>()</a:t>
            </a:r>
          </a:p>
        </p:txBody>
      </p:sp>
    </p:spTree>
    <p:extLst>
      <p:ext uri="{BB962C8B-B14F-4D97-AF65-F5344CB8AC3E}">
        <p14:creationId xmlns:p14="http://schemas.microsoft.com/office/powerpoint/2010/main" val="3836311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Spark SQL within </a:t>
            </a:r>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Apache Spark SQL module</a:t>
            </a:r>
          </a:p>
          <a:p>
            <a:pPr marL="0" indent="0">
              <a:buNone/>
            </a:pPr>
            <a:r>
              <a:rPr lang="en-US" sz="1200" dirty="0">
                <a:latin typeface="Roboto Mono" pitchFamily="2" charset="0"/>
                <a:ea typeface="Roboto Mono" pitchFamily="2" charset="0"/>
              </a:rPr>
              <a:t># Import necessary libraries</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Row</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("Spark SQL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[Row(name="Alice", age=30), Row(name="Bob", age=25), Row(name="Cathy", age=27)]</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Register the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as a temporary table</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Spark SQL query</a:t>
            </a:r>
          </a:p>
          <a:p>
            <a:pPr marL="0" indent="0">
              <a:buNone/>
            </a:pPr>
            <a:r>
              <a:rPr lang="en-US" sz="1200" dirty="0">
                <a:latin typeface="Roboto Mono" pitchFamily="2" charset="0"/>
                <a:ea typeface="Roboto Mono" pitchFamily="2" charset="0"/>
              </a:rPr>
              <a:t>result = </a:t>
            </a:r>
            <a:r>
              <a:rPr lang="en-US" sz="1200" dirty="0" err="1">
                <a:latin typeface="Roboto Mono" pitchFamily="2" charset="0"/>
                <a:ea typeface="Roboto Mono" pitchFamily="2" charset="0"/>
              </a:rPr>
              <a:t>spark.sql</a:t>
            </a: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Show the result</a:t>
            </a:r>
          </a:p>
          <a:p>
            <a:pPr marL="0" indent="0">
              <a:buNone/>
            </a:pPr>
            <a:r>
              <a:rPr lang="en-US" sz="1200" dirty="0" err="1">
                <a:latin typeface="Roboto Mono" pitchFamily="2" charset="0"/>
                <a:ea typeface="Roboto Mono" pitchFamily="2" charset="0"/>
              </a:rPr>
              <a:t>result.show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2746808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err="1"/>
              <a:t>PySpark</a:t>
            </a:r>
            <a:endParaRPr lang="en-US" dirty="0"/>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9509" y="798239"/>
            <a:ext cx="7210696" cy="3547021"/>
          </a:xfrm>
        </p:spPr>
        <p:txBody>
          <a:bodyPr/>
          <a:lstStyle/>
          <a:p>
            <a:pPr marL="0" indent="0">
              <a:buNone/>
            </a:pPr>
            <a:r>
              <a:rPr lang="en-US" sz="1200" dirty="0">
                <a:latin typeface="Roboto Mono" pitchFamily="2" charset="0"/>
                <a:ea typeface="Roboto Mono" pitchFamily="2" charset="0"/>
              </a:rPr>
              <a:t># </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is the Python API for Apache Spark</a:t>
            </a:r>
          </a:p>
          <a:p>
            <a:pPr marL="0" indent="0">
              <a:buNone/>
            </a:pPr>
            <a:r>
              <a:rPr lang="en-US" sz="1200" dirty="0">
                <a:latin typeface="Roboto Mono" pitchFamily="2" charset="0"/>
                <a:ea typeface="Roboto Mono" pitchFamily="2" charset="0"/>
              </a:rPr>
              <a:t># Write Spark apps in Python</a:t>
            </a:r>
          </a:p>
          <a:p>
            <a:pPr marL="0" indent="0">
              <a:buNone/>
            </a:pPr>
            <a:r>
              <a:rPr lang="en-US" sz="1200" dirty="0">
                <a:latin typeface="Roboto Mono" pitchFamily="2" charset="0"/>
                <a:ea typeface="Roboto Mono" pitchFamily="2" charset="0"/>
              </a:rPr>
              <a:t>from </a:t>
            </a:r>
            <a:r>
              <a:rPr lang="en-US" sz="1200" dirty="0" err="1">
                <a:latin typeface="Roboto Mono" pitchFamily="2" charset="0"/>
                <a:ea typeface="Roboto Mono" pitchFamily="2" charset="0"/>
              </a:rPr>
              <a:t>pyspark.sql</a:t>
            </a:r>
            <a:r>
              <a:rPr lang="en-US" sz="1200" dirty="0">
                <a:latin typeface="Roboto Mono" pitchFamily="2" charset="0"/>
                <a:ea typeface="Roboto Mono" pitchFamily="2" charset="0"/>
              </a:rPr>
              <a:t> import </a:t>
            </a:r>
            <a:r>
              <a:rPr lang="en-US" sz="1200" dirty="0" err="1">
                <a:latin typeface="Roboto Mono" pitchFamily="2" charset="0"/>
                <a:ea typeface="Roboto Mono" pitchFamily="2" charset="0"/>
              </a:rPr>
              <a:t>SparkSession</a:t>
            </a:r>
            <a:endParaRPr lang="en-US" sz="12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Initialize Spark session</a:t>
            </a:r>
          </a:p>
          <a:p>
            <a:pPr marL="0" indent="0">
              <a:buNone/>
            </a:pPr>
            <a:r>
              <a:rPr lang="en-US" sz="1200" dirty="0">
                <a:latin typeface="Roboto Mono" pitchFamily="2" charset="0"/>
                <a:ea typeface="Roboto Mono" pitchFamily="2" charset="0"/>
              </a:rPr>
              <a:t>spark = </a:t>
            </a:r>
            <a:r>
              <a:rPr lang="en-US" sz="1200" dirty="0" err="1">
                <a:latin typeface="Roboto Mono" pitchFamily="2" charset="0"/>
                <a:ea typeface="Roboto Mono" pitchFamily="2" charset="0"/>
              </a:rPr>
              <a:t>SparkSession.builder.appName</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PySpark</a:t>
            </a:r>
            <a:r>
              <a:rPr lang="en-US" sz="1200" dirty="0">
                <a:latin typeface="Roboto Mono" pitchFamily="2" charset="0"/>
                <a:ea typeface="Roboto Mono" pitchFamily="2" charset="0"/>
              </a:rPr>
              <a:t> Example").</a:t>
            </a:r>
            <a:r>
              <a:rPr lang="en-US" sz="1200" dirty="0" err="1">
                <a:latin typeface="Roboto Mono" pitchFamily="2" charset="0"/>
                <a:ea typeface="Roboto Mono" pitchFamily="2" charset="0"/>
              </a:rPr>
              <a:t>getOrCreate</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Perform </a:t>
            </a:r>
            <a:r>
              <a:rPr lang="en-US" sz="1200" dirty="0" err="1">
                <a:latin typeface="Roboto Mono" pitchFamily="2" charset="0"/>
                <a:ea typeface="Roboto Mono" pitchFamily="2" charset="0"/>
              </a:rPr>
              <a:t>DataFrame</a:t>
            </a:r>
            <a:r>
              <a:rPr lang="en-US" sz="1200" dirty="0">
                <a:latin typeface="Roboto Mono" pitchFamily="2" charset="0"/>
                <a:ea typeface="Roboto Mono" pitchFamily="2" charset="0"/>
              </a:rPr>
              <a:t> operations</a:t>
            </a:r>
          </a:p>
          <a:p>
            <a:pPr marL="0" indent="0">
              <a:buNone/>
            </a:pPr>
            <a:r>
              <a:rPr lang="en-US" sz="1200" dirty="0" err="1">
                <a:latin typeface="Roboto Mono" pitchFamily="2" charset="0"/>
                <a:ea typeface="Roboto Mono" pitchFamily="2" charset="0"/>
              </a:rPr>
              <a:t>df_filtered</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df.filter</a:t>
            </a:r>
            <a:r>
              <a:rPr lang="en-US" sz="1200" dirty="0">
                <a:latin typeface="Roboto Mono" pitchFamily="2" charset="0"/>
                <a:ea typeface="Roboto Mono" pitchFamily="2" charset="0"/>
              </a:rPr>
              <a:t>(</a:t>
            </a:r>
            <a:r>
              <a:rPr lang="en-US" sz="1200" dirty="0" err="1">
                <a:latin typeface="Roboto Mono" pitchFamily="2" charset="0"/>
                <a:ea typeface="Roboto Mono" pitchFamily="2" charset="0"/>
              </a:rPr>
              <a:t>df.age</a:t>
            </a:r>
            <a:r>
              <a:rPr lang="en-US" sz="1200" dirty="0">
                <a:latin typeface="Roboto Mono" pitchFamily="2" charset="0"/>
                <a:ea typeface="Roboto Mono" pitchFamily="2" charset="0"/>
              </a:rPr>
              <a:t> &gt; 26)</a:t>
            </a:r>
          </a:p>
          <a:p>
            <a:pPr marL="0" indent="0">
              <a:buNone/>
            </a:pPr>
            <a:r>
              <a:rPr lang="en-US" sz="1200" dirty="0" err="1">
                <a:latin typeface="Roboto Mono" pitchFamily="2" charset="0"/>
                <a:ea typeface="Roboto Mono" pitchFamily="2" charset="0"/>
              </a:rPr>
              <a:t>df_filtered.show</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Stop the Spark session</a:t>
            </a:r>
          </a:p>
          <a:p>
            <a:pPr marL="0" indent="0">
              <a:buNone/>
            </a:pPr>
            <a:r>
              <a:rPr lang="en-US" sz="1200" dirty="0" err="1">
                <a:latin typeface="Roboto Mono" pitchFamily="2" charset="0"/>
                <a:ea typeface="Roboto Mono" pitchFamily="2" charset="0"/>
              </a:rPr>
              <a:t>spark.stop</a:t>
            </a:r>
            <a:r>
              <a:rPr lang="en-US" sz="1200" dirty="0">
                <a:latin typeface="Roboto Mono" pitchFamily="2" charset="0"/>
                <a:ea typeface="Roboto Mono" pitchFamily="2" charset="0"/>
              </a:rPr>
              <a:t>()</a:t>
            </a: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37540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p:txBody>
          <a:bodyPr/>
          <a:lstStyle/>
          <a:p>
            <a:r>
              <a:rPr lang="en-US" dirty="0"/>
              <a:t>Databricks Notebook Magic Commands</a:t>
            </a:r>
          </a:p>
        </p:txBody>
      </p:sp>
      <p:sp>
        <p:nvSpPr>
          <p:cNvPr id="4" name="Content Placeholder 3">
            <a:extLst>
              <a:ext uri="{FF2B5EF4-FFF2-40B4-BE49-F238E27FC236}">
                <a16:creationId xmlns:a16="http://schemas.microsoft.com/office/drawing/2014/main" id="{879F8F80-D581-F68B-617C-332764D6D7FC}"/>
              </a:ext>
            </a:extLst>
          </p:cNvPr>
          <p:cNvSpPr>
            <a:spLocks noGrp="1"/>
          </p:cNvSpPr>
          <p:nvPr>
            <p:ph idx="1"/>
          </p:nvPr>
        </p:nvSpPr>
        <p:spPr>
          <a:xfrm>
            <a:off x="1541417" y="556576"/>
            <a:ext cx="7210696" cy="3547021"/>
          </a:xfrm>
        </p:spPr>
        <p:txBody>
          <a:bodyPr/>
          <a:lstStyle/>
          <a:p>
            <a:pPr marL="0" indent="0">
              <a:buNone/>
            </a:pPr>
            <a:r>
              <a:rPr lang="en-US" sz="1200" dirty="0">
                <a:latin typeface="Roboto Mono" pitchFamily="2" charset="0"/>
                <a:ea typeface="Roboto Mono" pitchFamily="2" charset="0"/>
              </a:rPr>
              <a:t># MAGIC %python</a:t>
            </a:r>
          </a:p>
          <a:p>
            <a:pPr marL="0" indent="0">
              <a:buNone/>
            </a:pPr>
            <a:r>
              <a:rPr lang="en-US" sz="1200" dirty="0">
                <a:latin typeface="Roboto Mono" pitchFamily="2" charset="0"/>
                <a:ea typeface="Roboto Mono" pitchFamily="2" charset="0"/>
              </a:rPr>
              <a:t># Create a </a:t>
            </a:r>
            <a:r>
              <a:rPr lang="en-US" sz="1200" dirty="0" err="1">
                <a:latin typeface="Roboto Mono" pitchFamily="2" charset="0"/>
                <a:ea typeface="Roboto Mono" pitchFamily="2" charset="0"/>
              </a:rPr>
              <a:t>DataFrame</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data = [("Alice", 30), ("Bob", 25), ("Cathy", 27)]</a:t>
            </a:r>
          </a:p>
          <a:p>
            <a:pPr marL="0" indent="0">
              <a:buNone/>
            </a:pPr>
            <a:r>
              <a:rPr lang="en-US" sz="1200" dirty="0">
                <a:latin typeface="Roboto Mono" pitchFamily="2" charset="0"/>
                <a:ea typeface="Roboto Mono" pitchFamily="2" charset="0"/>
              </a:rPr>
              <a:t>columns = ["name", "age"]</a:t>
            </a:r>
          </a:p>
          <a:p>
            <a:pPr marL="0" indent="0">
              <a:buNone/>
            </a:pPr>
            <a:r>
              <a:rPr lang="en-US" sz="1200" dirty="0" err="1">
                <a:latin typeface="Roboto Mono" pitchFamily="2" charset="0"/>
                <a:ea typeface="Roboto Mono" pitchFamily="2" charset="0"/>
              </a:rPr>
              <a:t>df</a:t>
            </a:r>
            <a:r>
              <a:rPr lang="en-US" sz="1200" dirty="0">
                <a:latin typeface="Roboto Mono" pitchFamily="2" charset="0"/>
                <a:ea typeface="Roboto Mono" pitchFamily="2" charset="0"/>
              </a:rPr>
              <a:t> = </a:t>
            </a:r>
            <a:r>
              <a:rPr lang="en-US" sz="1200" dirty="0" err="1">
                <a:latin typeface="Roboto Mono" pitchFamily="2" charset="0"/>
                <a:ea typeface="Roboto Mono" pitchFamily="2" charset="0"/>
              </a:rPr>
              <a:t>spark.createDataFrame</a:t>
            </a:r>
            <a:r>
              <a:rPr lang="en-US" sz="1200" dirty="0">
                <a:latin typeface="Roboto Mono" pitchFamily="2" charset="0"/>
                <a:ea typeface="Roboto Mono" pitchFamily="2" charset="0"/>
              </a:rPr>
              <a:t>(data, columns)</a:t>
            </a:r>
          </a:p>
          <a:p>
            <a:pPr marL="0" indent="0">
              <a:buNone/>
            </a:pPr>
            <a:r>
              <a:rPr lang="en-US" sz="1200" dirty="0" err="1">
                <a:latin typeface="Roboto Mono" pitchFamily="2" charset="0"/>
                <a:ea typeface="Roboto Mono" pitchFamily="2" charset="0"/>
              </a:rPr>
              <a:t>df.createOrReplaceTempView</a:t>
            </a:r>
            <a:r>
              <a:rPr lang="en-US" sz="1200" dirty="0">
                <a:latin typeface="Roboto Mono" pitchFamily="2" charset="0"/>
                <a:ea typeface="Roboto Mono" pitchFamily="2" charset="0"/>
              </a:rPr>
              <a:t>("people")</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a:t>
            </a:r>
            <a:r>
              <a:rPr lang="en-US" sz="1200" dirty="0" err="1">
                <a:latin typeface="Roboto Mono" pitchFamily="2" charset="0"/>
                <a:ea typeface="Roboto Mono" pitchFamily="2" charset="0"/>
              </a:rPr>
              <a:t>sql</a:t>
            </a: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Run a SQL query</a:t>
            </a:r>
          </a:p>
          <a:p>
            <a:pPr marL="0" indent="0">
              <a:buNone/>
            </a:pPr>
            <a:r>
              <a:rPr lang="en-US" sz="1200" dirty="0">
                <a:latin typeface="Roboto Mono" pitchFamily="2" charset="0"/>
                <a:ea typeface="Roboto Mono" pitchFamily="2" charset="0"/>
              </a:rPr>
              <a:t>SELECT name, age FROM people WHERE age &gt; 26;</a:t>
            </a:r>
          </a:p>
          <a:p>
            <a:pPr marL="0" indent="0">
              <a:buNone/>
            </a:pPr>
            <a:endParaRPr lang="en-US" sz="1200" dirty="0">
              <a:latin typeface="Roboto Mono" pitchFamily="2" charset="0"/>
              <a:ea typeface="Roboto Mono" pitchFamily="2" charset="0"/>
            </a:endParaRPr>
          </a:p>
          <a:p>
            <a:pPr marL="0" indent="0">
              <a:buNone/>
            </a:pPr>
            <a:r>
              <a:rPr lang="en-US" sz="1200" dirty="0">
                <a:latin typeface="Roboto Mono" pitchFamily="2" charset="0"/>
                <a:ea typeface="Roboto Mono" pitchFamily="2" charset="0"/>
              </a:rPr>
              <a:t># MAGIC %fs</a:t>
            </a:r>
          </a:p>
          <a:p>
            <a:pPr marL="0" indent="0">
              <a:buNone/>
            </a:pPr>
            <a:r>
              <a:rPr lang="en-US" sz="1200" dirty="0">
                <a:latin typeface="Roboto Mono" pitchFamily="2" charset="0"/>
                <a:ea typeface="Roboto Mono" pitchFamily="2" charset="0"/>
              </a:rPr>
              <a:t># List files in a directory</a:t>
            </a:r>
          </a:p>
          <a:p>
            <a:pPr marL="0" indent="0">
              <a:buNone/>
            </a:pPr>
            <a:r>
              <a:rPr lang="en-US" sz="1200" dirty="0">
                <a:latin typeface="Roboto Mono" pitchFamily="2" charset="0"/>
                <a:ea typeface="Roboto Mono" pitchFamily="2" charset="0"/>
              </a:rPr>
              <a:t>ls /</a:t>
            </a:r>
            <a:r>
              <a:rPr lang="en-US" sz="1200" dirty="0" err="1">
                <a:latin typeface="Roboto Mono" pitchFamily="2" charset="0"/>
                <a:ea typeface="Roboto Mono" pitchFamily="2" charset="0"/>
              </a:rPr>
              <a:t>databricks</a:t>
            </a:r>
            <a:r>
              <a:rPr lang="en-US" sz="1200" dirty="0">
                <a:latin typeface="Roboto Mono" pitchFamily="2" charset="0"/>
                <a:ea typeface="Roboto Mono" pitchFamily="2" charset="0"/>
              </a:rPr>
              <a:t>-datasets</a:t>
            </a:r>
          </a:p>
        </p:txBody>
      </p:sp>
    </p:spTree>
    <p:extLst>
      <p:ext uri="{BB962C8B-B14F-4D97-AF65-F5344CB8AC3E}">
        <p14:creationId xmlns:p14="http://schemas.microsoft.com/office/powerpoint/2010/main" val="204165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Integration</a:t>
            </a:r>
          </a:p>
        </p:txBody>
      </p:sp>
      <p:pic>
        <p:nvPicPr>
          <p:cNvPr id="6" name="Picture 5">
            <a:extLst>
              <a:ext uri="{FF2B5EF4-FFF2-40B4-BE49-F238E27FC236}">
                <a16:creationId xmlns:a16="http://schemas.microsoft.com/office/drawing/2014/main" id="{491ECD3A-5CDE-20DA-7750-1D19DA03DAF6}"/>
              </a:ext>
            </a:extLst>
          </p:cNvPr>
          <p:cNvPicPr>
            <a:picLocks noChangeAspect="1"/>
          </p:cNvPicPr>
          <p:nvPr/>
        </p:nvPicPr>
        <p:blipFill>
          <a:blip r:embed="rId2"/>
          <a:stretch>
            <a:fillRect/>
          </a:stretch>
        </p:blipFill>
        <p:spPr>
          <a:xfrm>
            <a:off x="891390" y="814771"/>
            <a:ext cx="7371945" cy="3907131"/>
          </a:xfrm>
          <a:prstGeom prst="rect">
            <a:avLst/>
          </a:prstGeom>
          <a:noFill/>
        </p:spPr>
      </p:pic>
    </p:spTree>
    <p:extLst>
      <p:ext uri="{BB962C8B-B14F-4D97-AF65-F5344CB8AC3E}">
        <p14:creationId xmlns:p14="http://schemas.microsoft.com/office/powerpoint/2010/main" val="43352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Databricks Marketing Pitch</a:t>
            </a:r>
          </a:p>
        </p:txBody>
      </p:sp>
      <p:pic>
        <p:nvPicPr>
          <p:cNvPr id="4" name="Picture 3">
            <a:extLst>
              <a:ext uri="{FF2B5EF4-FFF2-40B4-BE49-F238E27FC236}">
                <a16:creationId xmlns:a16="http://schemas.microsoft.com/office/drawing/2014/main" id="{0DA84872-587E-5295-F33F-D70A116784F3}"/>
              </a:ext>
            </a:extLst>
          </p:cNvPr>
          <p:cNvPicPr>
            <a:picLocks noChangeAspect="1"/>
          </p:cNvPicPr>
          <p:nvPr/>
        </p:nvPicPr>
        <p:blipFill>
          <a:blip r:embed="rId2"/>
          <a:stretch>
            <a:fillRect/>
          </a:stretch>
        </p:blipFill>
        <p:spPr>
          <a:xfrm>
            <a:off x="1937663" y="656016"/>
            <a:ext cx="5268673" cy="4315098"/>
          </a:xfrm>
          <a:prstGeom prst="rect">
            <a:avLst/>
          </a:prstGeom>
        </p:spPr>
      </p:pic>
    </p:spTree>
    <p:extLst>
      <p:ext uri="{BB962C8B-B14F-4D97-AF65-F5344CB8AC3E}">
        <p14:creationId xmlns:p14="http://schemas.microsoft.com/office/powerpoint/2010/main" val="306774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Medallion Architecture</a:t>
            </a:r>
          </a:p>
        </p:txBody>
      </p:sp>
      <p:pic>
        <p:nvPicPr>
          <p:cNvPr id="5" name="Picture 4" descr="A diagram of a company's process&#10;&#10;Description automatically generated">
            <a:extLst>
              <a:ext uri="{FF2B5EF4-FFF2-40B4-BE49-F238E27FC236}">
                <a16:creationId xmlns:a16="http://schemas.microsoft.com/office/drawing/2014/main" id="{BED42171-D607-4800-39C3-9465E56F1E6E}"/>
              </a:ext>
            </a:extLst>
          </p:cNvPr>
          <p:cNvPicPr>
            <a:picLocks noChangeAspect="1"/>
          </p:cNvPicPr>
          <p:nvPr/>
        </p:nvPicPr>
        <p:blipFill>
          <a:blip r:embed="rId2"/>
          <a:stretch>
            <a:fillRect/>
          </a:stretch>
        </p:blipFill>
        <p:spPr>
          <a:xfrm>
            <a:off x="775184" y="869259"/>
            <a:ext cx="7772400" cy="3736730"/>
          </a:xfrm>
          <a:prstGeom prst="rect">
            <a:avLst/>
          </a:prstGeom>
        </p:spPr>
      </p:pic>
    </p:spTree>
    <p:extLst>
      <p:ext uri="{BB962C8B-B14F-4D97-AF65-F5344CB8AC3E}">
        <p14:creationId xmlns:p14="http://schemas.microsoft.com/office/powerpoint/2010/main" val="291265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0" y="2034283"/>
            <a:ext cx="9144000"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databricks</a:t>
            </a:r>
            <a:endPar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1634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Delta Lake</a:t>
            </a:r>
          </a:p>
        </p:txBody>
      </p:sp>
      <p:sp>
        <p:nvSpPr>
          <p:cNvPr id="3" name="TextBox 2">
            <a:extLst>
              <a:ext uri="{FF2B5EF4-FFF2-40B4-BE49-F238E27FC236}">
                <a16:creationId xmlns:a16="http://schemas.microsoft.com/office/drawing/2014/main" id="{7584F8AC-1217-73D2-A6E9-663CE9CC9E95}"/>
              </a:ext>
            </a:extLst>
          </p:cNvPr>
          <p:cNvSpPr txBox="1"/>
          <p:nvPr/>
        </p:nvSpPr>
        <p:spPr>
          <a:xfrm>
            <a:off x="1144371" y="858312"/>
            <a:ext cx="5809747" cy="928360"/>
          </a:xfrm>
          <a:prstGeom prst="rect">
            <a:avLst/>
          </a:prstGeom>
          <a:noFill/>
        </p:spPr>
        <p:txBody>
          <a:bodyPr wrap="square" rtlCol="0">
            <a:spAutoFit/>
          </a:bodyPr>
          <a:lstStyle/>
          <a:p>
            <a:r>
              <a:rPr lang="en-US" dirty="0"/>
              <a:t>Enhances Spark with ACID transactions, schema enforcement, and the ability to handle massive datasets, making it ideal for large-scale data warehousing needs.</a:t>
            </a:r>
          </a:p>
        </p:txBody>
      </p:sp>
    </p:spTree>
    <p:extLst>
      <p:ext uri="{BB962C8B-B14F-4D97-AF65-F5344CB8AC3E}">
        <p14:creationId xmlns:p14="http://schemas.microsoft.com/office/powerpoint/2010/main" val="1635867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ctrTitle"/>
          </p:nvPr>
        </p:nvSpPr>
        <p:spPr/>
        <p:txBody>
          <a:bodyPr>
            <a:normAutofit/>
          </a:bodyPr>
          <a:lstStyle/>
          <a:p>
            <a:pPr>
              <a:lnSpc>
                <a:spcPct val="90000"/>
              </a:lnSpc>
            </a:pPr>
            <a:r>
              <a:rPr lang="en-US" sz="3300" dirty="0"/>
              <a:t>Practice Questions</a:t>
            </a:r>
          </a:p>
        </p:txBody>
      </p:sp>
    </p:spTree>
    <p:extLst>
      <p:ext uri="{BB962C8B-B14F-4D97-AF65-F5344CB8AC3E}">
        <p14:creationId xmlns:p14="http://schemas.microsoft.com/office/powerpoint/2010/main" val="253387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a:t>
            </a:r>
          </a:p>
        </p:txBody>
      </p:sp>
      <p:pic>
        <p:nvPicPr>
          <p:cNvPr id="6" name="Picture 5">
            <a:extLst>
              <a:ext uri="{FF2B5EF4-FFF2-40B4-BE49-F238E27FC236}">
                <a16:creationId xmlns:a16="http://schemas.microsoft.com/office/drawing/2014/main" id="{2C12F70C-8F5E-D6AD-2ACB-22424D270B99}"/>
              </a:ext>
            </a:extLst>
          </p:cNvPr>
          <p:cNvPicPr>
            <a:picLocks noChangeAspect="1"/>
          </p:cNvPicPr>
          <p:nvPr/>
        </p:nvPicPr>
        <p:blipFill>
          <a:blip r:embed="rId2"/>
          <a:stretch>
            <a:fillRect/>
          </a:stretch>
        </p:blipFill>
        <p:spPr>
          <a:xfrm>
            <a:off x="1205067" y="628984"/>
            <a:ext cx="6552381" cy="2447619"/>
          </a:xfrm>
          <a:prstGeom prst="rect">
            <a:avLst/>
          </a:prstGeom>
        </p:spPr>
      </p:pic>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477328"/>
          </a:xfrm>
          <a:prstGeom prst="rect">
            <a:avLst/>
          </a:prstGeom>
          <a:noFill/>
        </p:spPr>
        <p:txBody>
          <a:bodyPr wrap="square" rtlCol="0">
            <a:spAutoFit/>
          </a:bodyPr>
          <a:lstStyle/>
          <a:p>
            <a:r>
              <a:rPr lang="en-US" dirty="0"/>
              <a:t>Correct answer: E. A data </a:t>
            </a:r>
            <a:r>
              <a:rPr lang="en-US" dirty="0" err="1"/>
              <a:t>lakehouse</a:t>
            </a:r>
            <a:r>
              <a:rPr lang="en-US" dirty="0"/>
              <a:t> enables both batch and streaming analytics. Unlike traditional data warehouses, a data </a:t>
            </a:r>
            <a:r>
              <a:rPr lang="en-US" dirty="0" err="1"/>
              <a:t>lakehouse</a:t>
            </a:r>
            <a:r>
              <a:rPr lang="en-US" dirty="0"/>
              <a:t> supports real-time data processing alongside batch processing, allowing for more flexible and timely data analytics. </a:t>
            </a:r>
          </a:p>
          <a:p>
            <a:endParaRPr lang="en-US" dirty="0"/>
          </a:p>
        </p:txBody>
      </p:sp>
      <p:sp>
        <p:nvSpPr>
          <p:cNvPr id="3" name="Rectangle 2">
            <a:extLst>
              <a:ext uri="{FF2B5EF4-FFF2-40B4-BE49-F238E27FC236}">
                <a16:creationId xmlns:a16="http://schemas.microsoft.com/office/drawing/2014/main" id="{53530E4B-49AA-9C94-37CE-5C4CBF92085F}"/>
              </a:ext>
            </a:extLst>
          </p:cNvPr>
          <p:cNvSpPr/>
          <p:nvPr/>
        </p:nvSpPr>
        <p:spPr>
          <a:xfrm>
            <a:off x="700533" y="3178879"/>
            <a:ext cx="7992017" cy="11767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29075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#2</a:t>
            </a:r>
          </a:p>
        </p:txBody>
      </p:sp>
      <p:sp>
        <p:nvSpPr>
          <p:cNvPr id="7" name="TextBox 6">
            <a:extLst>
              <a:ext uri="{FF2B5EF4-FFF2-40B4-BE49-F238E27FC236}">
                <a16:creationId xmlns:a16="http://schemas.microsoft.com/office/drawing/2014/main" id="{CCB49572-6A4D-5026-D2DE-E66AAD2BE7FD}"/>
              </a:ext>
            </a:extLst>
          </p:cNvPr>
          <p:cNvSpPr txBox="1"/>
          <p:nvPr/>
        </p:nvSpPr>
        <p:spPr>
          <a:xfrm>
            <a:off x="1223460" y="3080296"/>
            <a:ext cx="7029014" cy="1323439"/>
          </a:xfrm>
          <a:prstGeom prst="rect">
            <a:avLst/>
          </a:prstGeom>
          <a:noFill/>
        </p:spPr>
        <p:txBody>
          <a:bodyPr wrap="square" rtlCol="0">
            <a:spAutoFit/>
          </a:bodyPr>
          <a:lstStyle/>
          <a:p>
            <a:r>
              <a:rPr lang="en-US" sz="1600" dirty="0"/>
              <a:t>Correct answer: C. A Job cluster is ideal for scenarios where compute resources are required only for the duration of the job, as it helps minimize costs by spinning up clusters specifically for scheduled or recurring tasks. This makes Job clusters particularly suitable for automated workflows that run at regular intervals, such as every 30 minutes.</a:t>
            </a:r>
          </a:p>
        </p:txBody>
      </p:sp>
      <p:sp>
        <p:nvSpPr>
          <p:cNvPr id="3" name="Rectangle 2">
            <a:extLst>
              <a:ext uri="{FF2B5EF4-FFF2-40B4-BE49-F238E27FC236}">
                <a16:creationId xmlns:a16="http://schemas.microsoft.com/office/drawing/2014/main" id="{53530E4B-49AA-9C94-37CE-5C4CBF92085F}"/>
              </a:ext>
            </a:extLst>
          </p:cNvPr>
          <p:cNvSpPr/>
          <p:nvPr/>
        </p:nvSpPr>
        <p:spPr>
          <a:xfrm>
            <a:off x="700533" y="3080296"/>
            <a:ext cx="7992017" cy="1480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21DE39FE-3D76-CFB1-2A0D-E07B082A79F3}"/>
              </a:ext>
            </a:extLst>
          </p:cNvPr>
          <p:cNvPicPr>
            <a:picLocks noChangeAspect="1"/>
          </p:cNvPicPr>
          <p:nvPr/>
        </p:nvPicPr>
        <p:blipFill>
          <a:blip r:embed="rId2"/>
          <a:stretch>
            <a:fillRect/>
          </a:stretch>
        </p:blipFill>
        <p:spPr>
          <a:xfrm>
            <a:off x="1072000" y="677456"/>
            <a:ext cx="7000000" cy="2476190"/>
          </a:xfrm>
          <a:prstGeom prst="rect">
            <a:avLst/>
          </a:prstGeom>
        </p:spPr>
      </p:pic>
    </p:spTree>
    <p:extLst>
      <p:ext uri="{BB962C8B-B14F-4D97-AF65-F5344CB8AC3E}">
        <p14:creationId xmlns:p14="http://schemas.microsoft.com/office/powerpoint/2010/main" val="2448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#3</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C. Data Explorer in Databricks allows the table owner to manage permissions, enabling the data engineer to grant SELECT permissions to downstream data analysts on the Delta table.</a:t>
            </a:r>
          </a:p>
        </p:txBody>
      </p:sp>
      <p:sp>
        <p:nvSpPr>
          <p:cNvPr id="3" name="Rectangle 2">
            <a:extLst>
              <a:ext uri="{FF2B5EF4-FFF2-40B4-BE49-F238E27FC236}">
                <a16:creationId xmlns:a16="http://schemas.microsoft.com/office/drawing/2014/main" id="{53530E4B-49AA-9C94-37CE-5C4CBF92085F}"/>
              </a:ext>
            </a:extLst>
          </p:cNvPr>
          <p:cNvSpPr/>
          <p:nvPr/>
        </p:nvSpPr>
        <p:spPr>
          <a:xfrm>
            <a:off x="834668" y="3880010"/>
            <a:ext cx="7710551" cy="932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6" name="Picture 5">
            <a:extLst>
              <a:ext uri="{FF2B5EF4-FFF2-40B4-BE49-F238E27FC236}">
                <a16:creationId xmlns:a16="http://schemas.microsoft.com/office/drawing/2014/main" id="{DDD1BABB-2A5C-760D-3EC7-F946BA1034E0}"/>
              </a:ext>
            </a:extLst>
          </p:cNvPr>
          <p:cNvPicPr>
            <a:picLocks noChangeAspect="1"/>
          </p:cNvPicPr>
          <p:nvPr/>
        </p:nvPicPr>
        <p:blipFill>
          <a:blip r:embed="rId2"/>
          <a:stretch>
            <a:fillRect/>
          </a:stretch>
        </p:blipFill>
        <p:spPr>
          <a:xfrm>
            <a:off x="1232801" y="626775"/>
            <a:ext cx="6914286" cy="3361905"/>
          </a:xfrm>
          <a:prstGeom prst="rect">
            <a:avLst/>
          </a:prstGeom>
        </p:spPr>
      </p:pic>
    </p:spTree>
    <p:extLst>
      <p:ext uri="{BB962C8B-B14F-4D97-AF65-F5344CB8AC3E}">
        <p14:creationId xmlns:p14="http://schemas.microsoft.com/office/powerpoint/2010/main" val="32608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#4</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830997"/>
          </a:xfrm>
          <a:prstGeom prst="rect">
            <a:avLst/>
          </a:prstGeom>
          <a:noFill/>
        </p:spPr>
        <p:txBody>
          <a:bodyPr wrap="square" rtlCol="0">
            <a:spAutoFit/>
          </a:bodyPr>
          <a:lstStyle/>
          <a:p>
            <a:r>
              <a:rPr lang="en-US" sz="1600" dirty="0"/>
              <a:t>Correct answer is C. Databricks Repos integrate with Git to facilitate the continuous integration and continuous delivery (CI/CD) process, allowing users to design, develop, and automate the deployment of code changes through Git workflows.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0C16BDE-B58C-FFFB-F531-120E64B8E630}"/>
              </a:ext>
            </a:extLst>
          </p:cNvPr>
          <p:cNvPicPr>
            <a:picLocks noChangeAspect="1"/>
          </p:cNvPicPr>
          <p:nvPr/>
        </p:nvPicPr>
        <p:blipFill>
          <a:blip r:embed="rId2"/>
          <a:stretch>
            <a:fillRect/>
          </a:stretch>
        </p:blipFill>
        <p:spPr>
          <a:xfrm>
            <a:off x="1071999" y="668783"/>
            <a:ext cx="7000000" cy="3066667"/>
          </a:xfrm>
          <a:prstGeom prst="rect">
            <a:avLst/>
          </a:prstGeom>
        </p:spPr>
      </p:pic>
    </p:spTree>
    <p:extLst>
      <p:ext uri="{BB962C8B-B14F-4D97-AF65-F5344CB8AC3E}">
        <p14:creationId xmlns:p14="http://schemas.microsoft.com/office/powerpoint/2010/main" val="24851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#5</a:t>
            </a:r>
          </a:p>
        </p:txBody>
      </p:sp>
      <p:sp>
        <p:nvSpPr>
          <p:cNvPr id="7" name="TextBox 6">
            <a:extLst>
              <a:ext uri="{FF2B5EF4-FFF2-40B4-BE49-F238E27FC236}">
                <a16:creationId xmlns:a16="http://schemas.microsoft.com/office/drawing/2014/main" id="{CCB49572-6A4D-5026-D2DE-E66AAD2BE7FD}"/>
              </a:ext>
            </a:extLst>
          </p:cNvPr>
          <p:cNvSpPr txBox="1"/>
          <p:nvPr/>
        </p:nvSpPr>
        <p:spPr>
          <a:xfrm>
            <a:off x="1566432" y="3411298"/>
            <a:ext cx="7029014" cy="1323439"/>
          </a:xfrm>
          <a:prstGeom prst="rect">
            <a:avLst/>
          </a:prstGeom>
          <a:noFill/>
        </p:spPr>
        <p:txBody>
          <a:bodyPr wrap="square" rtlCol="0">
            <a:spAutoFit/>
          </a:bodyPr>
          <a:lstStyle/>
          <a:p>
            <a:r>
              <a:rPr lang="en-US" sz="1600" dirty="0"/>
              <a:t>The correct choice is B. Delta Lake is an open format storage layer that delivers reliability, security, and </a:t>
            </a:r>
            <a:r>
              <a:rPr lang="en-US" sz="1600" dirty="0" err="1"/>
              <a:t>performance.Delta</a:t>
            </a:r>
            <a:r>
              <a:rPr lang="en-US" sz="1600" dirty="0"/>
              <a:t> Lake enhances the capabilities of data lakes by providing a robust storage layer that ensures data integrity and high performance through features like ACID transactions, schema enforcement, and support for large-scale data processing.</a:t>
            </a:r>
          </a:p>
        </p:txBody>
      </p:sp>
      <p:sp>
        <p:nvSpPr>
          <p:cNvPr id="3" name="Rectangle 2">
            <a:extLst>
              <a:ext uri="{FF2B5EF4-FFF2-40B4-BE49-F238E27FC236}">
                <a16:creationId xmlns:a16="http://schemas.microsoft.com/office/drawing/2014/main" id="{53530E4B-49AA-9C94-37CE-5C4CBF92085F}"/>
              </a:ext>
            </a:extLst>
          </p:cNvPr>
          <p:cNvSpPr/>
          <p:nvPr/>
        </p:nvSpPr>
        <p:spPr>
          <a:xfrm>
            <a:off x="884895" y="3260814"/>
            <a:ext cx="7710551" cy="1400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10DA3AF-CB6C-07A2-3B6D-F9A64180EE16}"/>
              </a:ext>
            </a:extLst>
          </p:cNvPr>
          <p:cNvPicPr>
            <a:picLocks noChangeAspect="1"/>
          </p:cNvPicPr>
          <p:nvPr/>
        </p:nvPicPr>
        <p:blipFill>
          <a:blip r:embed="rId2"/>
          <a:stretch>
            <a:fillRect/>
          </a:stretch>
        </p:blipFill>
        <p:spPr>
          <a:xfrm>
            <a:off x="1144371" y="677456"/>
            <a:ext cx="6761905" cy="2771429"/>
          </a:xfrm>
          <a:prstGeom prst="rect">
            <a:avLst/>
          </a:prstGeom>
        </p:spPr>
      </p:pic>
    </p:spTree>
    <p:extLst>
      <p:ext uri="{BB962C8B-B14F-4D97-AF65-F5344CB8AC3E}">
        <p14:creationId xmlns:p14="http://schemas.microsoft.com/office/powerpoint/2010/main" val="24392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#6</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3806953"/>
            <a:ext cx="7029014" cy="1077218"/>
          </a:xfrm>
          <a:prstGeom prst="rect">
            <a:avLst/>
          </a:prstGeom>
          <a:noFill/>
        </p:spPr>
        <p:txBody>
          <a:bodyPr wrap="square" rtlCol="0">
            <a:spAutoFit/>
          </a:bodyPr>
          <a:lstStyle/>
          <a:p>
            <a:r>
              <a:rPr lang="en-US" sz="1600" dirty="0"/>
              <a:t>Correct answer is B. Z-Ordering improves query performance by co-locating related rows in the same file, which helps reduce the amount of data scanned during query execution. This is especially useful when the rows meeting the condition are sparsely located, as it ensures they are organized more efficiently on disk.</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806953"/>
            <a:ext cx="7710551" cy="10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4EC53AC6-2287-6302-4095-E4BCC1C4D290}"/>
              </a:ext>
            </a:extLst>
          </p:cNvPr>
          <p:cNvPicPr>
            <a:picLocks noChangeAspect="1"/>
          </p:cNvPicPr>
          <p:nvPr/>
        </p:nvPicPr>
        <p:blipFill>
          <a:blip r:embed="rId2"/>
          <a:stretch>
            <a:fillRect/>
          </a:stretch>
        </p:blipFill>
        <p:spPr>
          <a:xfrm>
            <a:off x="1299252" y="677456"/>
            <a:ext cx="6193627" cy="3129497"/>
          </a:xfrm>
          <a:prstGeom prst="rect">
            <a:avLst/>
          </a:prstGeom>
        </p:spPr>
      </p:pic>
    </p:spTree>
    <p:extLst>
      <p:ext uri="{BB962C8B-B14F-4D97-AF65-F5344CB8AC3E}">
        <p14:creationId xmlns:p14="http://schemas.microsoft.com/office/powerpoint/2010/main" val="175873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#7</a:t>
            </a:r>
          </a:p>
        </p:txBody>
      </p:sp>
      <p:sp>
        <p:nvSpPr>
          <p:cNvPr id="7" name="TextBox 6">
            <a:extLst>
              <a:ext uri="{FF2B5EF4-FFF2-40B4-BE49-F238E27FC236}">
                <a16:creationId xmlns:a16="http://schemas.microsoft.com/office/drawing/2014/main" id="{CCB49572-6A4D-5026-D2DE-E66AAD2BE7FD}"/>
              </a:ext>
            </a:extLst>
          </p:cNvPr>
          <p:cNvSpPr txBox="1"/>
          <p:nvPr/>
        </p:nvSpPr>
        <p:spPr>
          <a:xfrm>
            <a:off x="1118073" y="3647233"/>
            <a:ext cx="7029014" cy="1077218"/>
          </a:xfrm>
          <a:prstGeom prst="rect">
            <a:avLst/>
          </a:prstGeom>
          <a:noFill/>
        </p:spPr>
        <p:txBody>
          <a:bodyPr wrap="square" rtlCol="0">
            <a:spAutoFit/>
          </a:bodyPr>
          <a:lstStyle/>
          <a:p>
            <a:r>
              <a:rPr lang="en-US" sz="1600" dirty="0"/>
              <a:t>Correct answer is C. The GRANT SELECT command provides read access to the specified table, which is necessary for the data engineer to query it. This permission allows the user to execute SELECT statements on the sales table within the retail database, aligning with the required query capabilities.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711390"/>
            <a:ext cx="7710551" cy="941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6267CA53-51E4-13B6-A151-92F7DE49F078}"/>
              </a:ext>
            </a:extLst>
          </p:cNvPr>
          <p:cNvPicPr>
            <a:picLocks noChangeAspect="1"/>
          </p:cNvPicPr>
          <p:nvPr/>
        </p:nvPicPr>
        <p:blipFill>
          <a:blip r:embed="rId2"/>
          <a:stretch>
            <a:fillRect/>
          </a:stretch>
        </p:blipFill>
        <p:spPr>
          <a:xfrm>
            <a:off x="1382764" y="606172"/>
            <a:ext cx="6193482" cy="2960002"/>
          </a:xfrm>
          <a:prstGeom prst="rect">
            <a:avLst/>
          </a:prstGeom>
        </p:spPr>
      </p:pic>
    </p:spTree>
    <p:extLst>
      <p:ext uri="{BB962C8B-B14F-4D97-AF65-F5344CB8AC3E}">
        <p14:creationId xmlns:p14="http://schemas.microsoft.com/office/powerpoint/2010/main" val="21714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#8</a:t>
            </a:r>
          </a:p>
        </p:txBody>
      </p:sp>
      <p:sp>
        <p:nvSpPr>
          <p:cNvPr id="7" name="TextBox 6">
            <a:extLst>
              <a:ext uri="{FF2B5EF4-FFF2-40B4-BE49-F238E27FC236}">
                <a16:creationId xmlns:a16="http://schemas.microsoft.com/office/drawing/2014/main" id="{CCB49572-6A4D-5026-D2DE-E66AAD2BE7FD}"/>
              </a:ext>
            </a:extLst>
          </p:cNvPr>
          <p:cNvSpPr txBox="1"/>
          <p:nvPr/>
        </p:nvSpPr>
        <p:spPr>
          <a:xfrm>
            <a:off x="1809193" y="4312677"/>
            <a:ext cx="7029014" cy="1077218"/>
          </a:xfrm>
          <a:prstGeom prst="rect">
            <a:avLst/>
          </a:prstGeom>
          <a:noFill/>
        </p:spPr>
        <p:txBody>
          <a:bodyPr wrap="square" rtlCol="0">
            <a:spAutoFit/>
          </a:bodyPr>
          <a:lstStyle/>
          <a:p>
            <a:r>
              <a:rPr lang="en-US" sz="1600" dirty="0"/>
              <a:t>Correct answer is A. The `.read` method is used for static data reads, whereas `.</a:t>
            </a:r>
            <a:r>
              <a:rPr lang="en-US" sz="1600" dirty="0" err="1"/>
              <a:t>readStream</a:t>
            </a:r>
            <a:r>
              <a:rPr lang="en-US" sz="1600" dirty="0"/>
              <a:t>` is required for streaming reads to handle continuous data input. Replacing `.read` with `.</a:t>
            </a:r>
            <a:r>
              <a:rPr lang="en-US" sz="1600" dirty="0" err="1"/>
              <a:t>readStream</a:t>
            </a:r>
            <a:r>
              <a:rPr lang="en-US" sz="1600" dirty="0"/>
              <a:t>` will enable the code block to process streaming data as intended.</a:t>
            </a:r>
          </a:p>
        </p:txBody>
      </p:sp>
      <p:sp>
        <p:nvSpPr>
          <p:cNvPr id="3" name="Rectangle 2">
            <a:extLst>
              <a:ext uri="{FF2B5EF4-FFF2-40B4-BE49-F238E27FC236}">
                <a16:creationId xmlns:a16="http://schemas.microsoft.com/office/drawing/2014/main" id="{53530E4B-49AA-9C94-37CE-5C4CBF92085F}"/>
              </a:ext>
            </a:extLst>
          </p:cNvPr>
          <p:cNvSpPr/>
          <p:nvPr/>
        </p:nvSpPr>
        <p:spPr>
          <a:xfrm>
            <a:off x="1433449" y="4212244"/>
            <a:ext cx="7710551" cy="931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B2EB664-4EB9-2379-4E13-335A243CBAC6}"/>
              </a:ext>
            </a:extLst>
          </p:cNvPr>
          <p:cNvPicPr>
            <a:picLocks noChangeAspect="1"/>
          </p:cNvPicPr>
          <p:nvPr/>
        </p:nvPicPr>
        <p:blipFill>
          <a:blip r:embed="rId2"/>
          <a:stretch>
            <a:fillRect/>
          </a:stretch>
        </p:blipFill>
        <p:spPr>
          <a:xfrm>
            <a:off x="1912544" y="677456"/>
            <a:ext cx="5720127" cy="4210133"/>
          </a:xfrm>
          <a:prstGeom prst="rect">
            <a:avLst/>
          </a:prstGeom>
        </p:spPr>
      </p:pic>
    </p:spTree>
    <p:extLst>
      <p:ext uri="{BB962C8B-B14F-4D97-AF65-F5344CB8AC3E}">
        <p14:creationId xmlns:p14="http://schemas.microsoft.com/office/powerpoint/2010/main" val="45998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Level Setting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The focus areas of the Databricks Data Engineer Associate:</a:t>
            </a:r>
          </a:p>
          <a:p>
            <a:pPr lvl="1"/>
            <a:r>
              <a:rPr lang="en-US" dirty="0"/>
              <a:t>Practitioner-level skills with Databricks </a:t>
            </a:r>
          </a:p>
          <a:p>
            <a:pPr lvl="1"/>
            <a:r>
              <a:rPr lang="en-US" dirty="0"/>
              <a:t>The data engineer’s scope of work </a:t>
            </a:r>
          </a:p>
          <a:p>
            <a:r>
              <a:rPr lang="en-US" dirty="0"/>
              <a:t>I’m here to answer your questions – take advantage of this!</a:t>
            </a:r>
          </a:p>
          <a:p>
            <a:pPr lvl="1"/>
            <a:r>
              <a:rPr lang="en-US" b="1" dirty="0">
                <a:solidFill>
                  <a:srgbClr val="0070C0"/>
                </a:solidFill>
              </a:rPr>
              <a:t>Please use the Q&amp;A panel for questions and feedback</a:t>
            </a:r>
          </a:p>
        </p:txBody>
      </p:sp>
    </p:spTree>
    <p:extLst>
      <p:ext uri="{BB962C8B-B14F-4D97-AF65-F5344CB8AC3E}">
        <p14:creationId xmlns:p14="http://schemas.microsoft.com/office/powerpoint/2010/main" val="876802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#9</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B. Creating a Delta Live Tables pipeline from the Jobs page allows the data engineer to schedule and manage the execution of notebooks in a specific order. This is essential for ensuring that the ELT pipeline runs as intended and maintains the correct data processing sequence.</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465742"/>
            <a:ext cx="7710551" cy="1560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E62D8E65-0EFC-70F4-47E9-C480F219FEEF}"/>
              </a:ext>
            </a:extLst>
          </p:cNvPr>
          <p:cNvPicPr>
            <a:picLocks noChangeAspect="1"/>
          </p:cNvPicPr>
          <p:nvPr/>
        </p:nvPicPr>
        <p:blipFill>
          <a:blip r:embed="rId2"/>
          <a:stretch>
            <a:fillRect/>
          </a:stretch>
        </p:blipFill>
        <p:spPr>
          <a:xfrm>
            <a:off x="1268953" y="424681"/>
            <a:ext cx="6109069" cy="2846634"/>
          </a:xfrm>
          <a:prstGeom prst="rect">
            <a:avLst/>
          </a:prstGeom>
        </p:spPr>
      </p:pic>
    </p:spTree>
    <p:extLst>
      <p:ext uri="{BB962C8B-B14F-4D97-AF65-F5344CB8AC3E}">
        <p14:creationId xmlns:p14="http://schemas.microsoft.com/office/powerpoint/2010/main" val="210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#10</a:t>
            </a:r>
          </a:p>
        </p:txBody>
      </p:sp>
      <p:sp>
        <p:nvSpPr>
          <p:cNvPr id="7" name="TextBox 6">
            <a:extLst>
              <a:ext uri="{FF2B5EF4-FFF2-40B4-BE49-F238E27FC236}">
                <a16:creationId xmlns:a16="http://schemas.microsoft.com/office/drawing/2014/main" id="{CCB49572-6A4D-5026-D2DE-E66AAD2BE7FD}"/>
              </a:ext>
            </a:extLst>
          </p:cNvPr>
          <p:cNvSpPr txBox="1"/>
          <p:nvPr/>
        </p:nvSpPr>
        <p:spPr>
          <a:xfrm>
            <a:off x="1403953" y="4005918"/>
            <a:ext cx="7029014" cy="1077218"/>
          </a:xfrm>
          <a:prstGeom prst="rect">
            <a:avLst/>
          </a:prstGeom>
          <a:noFill/>
        </p:spPr>
        <p:txBody>
          <a:bodyPr wrap="square" rtlCol="0">
            <a:spAutoFit/>
          </a:bodyPr>
          <a:lstStyle/>
          <a:p>
            <a:r>
              <a:rPr lang="en-US" sz="1600" dirty="0"/>
              <a:t>Correct answer is A. The `.read` method is intended for static data sources, while `.</a:t>
            </a:r>
            <a:r>
              <a:rPr lang="en-US" sz="1600" dirty="0" err="1"/>
              <a:t>readStream</a:t>
            </a:r>
            <a:r>
              <a:rPr lang="en-US" sz="1600" dirty="0"/>
              <a:t>` is designed for continuous data streams. Replacing `.read` with `.</a:t>
            </a:r>
            <a:r>
              <a:rPr lang="en-US" sz="1600" dirty="0" err="1"/>
              <a:t>readStream</a:t>
            </a:r>
            <a:r>
              <a:rPr lang="en-US" sz="1600" dirty="0"/>
              <a:t>` allows the code block to handle streaming data efficiently, which is necessary for real-time data processing in this context.</a:t>
            </a:r>
          </a:p>
        </p:txBody>
      </p:sp>
      <p:sp>
        <p:nvSpPr>
          <p:cNvPr id="3" name="Rectangle 2">
            <a:extLst>
              <a:ext uri="{FF2B5EF4-FFF2-40B4-BE49-F238E27FC236}">
                <a16:creationId xmlns:a16="http://schemas.microsoft.com/office/drawing/2014/main" id="{53530E4B-49AA-9C94-37CE-5C4CBF92085F}"/>
              </a:ext>
            </a:extLst>
          </p:cNvPr>
          <p:cNvSpPr/>
          <p:nvPr/>
        </p:nvSpPr>
        <p:spPr>
          <a:xfrm>
            <a:off x="1001577" y="3923112"/>
            <a:ext cx="7710551" cy="1077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9F27F038-0836-0F18-AE47-377BC344EFAC}"/>
              </a:ext>
            </a:extLst>
          </p:cNvPr>
          <p:cNvPicPr>
            <a:picLocks noChangeAspect="1"/>
          </p:cNvPicPr>
          <p:nvPr/>
        </p:nvPicPr>
        <p:blipFill>
          <a:blip r:embed="rId2"/>
          <a:stretch>
            <a:fillRect/>
          </a:stretch>
        </p:blipFill>
        <p:spPr>
          <a:xfrm>
            <a:off x="2382486" y="601298"/>
            <a:ext cx="4379025" cy="3404620"/>
          </a:xfrm>
          <a:prstGeom prst="rect">
            <a:avLst/>
          </a:prstGeom>
        </p:spPr>
      </p:pic>
    </p:spTree>
    <p:extLst>
      <p:ext uri="{BB962C8B-B14F-4D97-AF65-F5344CB8AC3E}">
        <p14:creationId xmlns:p14="http://schemas.microsoft.com/office/powerpoint/2010/main" val="132864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#11</a:t>
            </a:r>
          </a:p>
        </p:txBody>
      </p:sp>
      <p:sp>
        <p:nvSpPr>
          <p:cNvPr id="7" name="TextBox 6">
            <a:extLst>
              <a:ext uri="{FF2B5EF4-FFF2-40B4-BE49-F238E27FC236}">
                <a16:creationId xmlns:a16="http://schemas.microsoft.com/office/drawing/2014/main" id="{CCB49572-6A4D-5026-D2DE-E66AAD2BE7FD}"/>
              </a:ext>
            </a:extLst>
          </p:cNvPr>
          <p:cNvSpPr txBox="1"/>
          <p:nvPr/>
        </p:nvSpPr>
        <p:spPr>
          <a:xfrm>
            <a:off x="1321509" y="3617471"/>
            <a:ext cx="7029014" cy="1077218"/>
          </a:xfrm>
          <a:prstGeom prst="rect">
            <a:avLst/>
          </a:prstGeom>
          <a:noFill/>
        </p:spPr>
        <p:txBody>
          <a:bodyPr wrap="square" rtlCol="0">
            <a:spAutoFit/>
          </a:bodyPr>
          <a:lstStyle/>
          <a:p>
            <a:r>
              <a:rPr lang="en-US" sz="1600" dirty="0"/>
              <a:t>Correct answer is E. Auto Loader in Databricks is designed to efficiently load new data as it arrives in a directory, automatically tracking which files have been processed. This allows the pipeline to continuously ingest only new files, simplifying data management and ensuring that no duplicate data is processed.</a:t>
            </a:r>
          </a:p>
        </p:txBody>
      </p:sp>
      <p:sp>
        <p:nvSpPr>
          <p:cNvPr id="3" name="Rectangle 2">
            <a:extLst>
              <a:ext uri="{FF2B5EF4-FFF2-40B4-BE49-F238E27FC236}">
                <a16:creationId xmlns:a16="http://schemas.microsoft.com/office/drawing/2014/main" id="{53530E4B-49AA-9C94-37CE-5C4CBF92085F}"/>
              </a:ext>
            </a:extLst>
          </p:cNvPr>
          <p:cNvSpPr/>
          <p:nvPr/>
        </p:nvSpPr>
        <p:spPr>
          <a:xfrm>
            <a:off x="980740" y="3666347"/>
            <a:ext cx="7710551" cy="102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5681E03D-2366-299D-F1B7-D01A81587771}"/>
              </a:ext>
            </a:extLst>
          </p:cNvPr>
          <p:cNvPicPr>
            <a:picLocks noChangeAspect="1"/>
          </p:cNvPicPr>
          <p:nvPr/>
        </p:nvPicPr>
        <p:blipFill>
          <a:blip r:embed="rId2"/>
          <a:stretch>
            <a:fillRect/>
          </a:stretch>
        </p:blipFill>
        <p:spPr>
          <a:xfrm>
            <a:off x="1423557" y="577024"/>
            <a:ext cx="6296883" cy="3040447"/>
          </a:xfrm>
          <a:prstGeom prst="rect">
            <a:avLst/>
          </a:prstGeom>
        </p:spPr>
      </p:pic>
    </p:spTree>
    <p:extLst>
      <p:ext uri="{BB962C8B-B14F-4D97-AF65-F5344CB8AC3E}">
        <p14:creationId xmlns:p14="http://schemas.microsoft.com/office/powerpoint/2010/main" val="22411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#12</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1077218"/>
          </a:xfrm>
          <a:prstGeom prst="rect">
            <a:avLst/>
          </a:prstGeom>
          <a:noFill/>
        </p:spPr>
        <p:txBody>
          <a:bodyPr wrap="square" rtlCol="0">
            <a:spAutoFit/>
          </a:bodyPr>
          <a:lstStyle/>
          <a:p>
            <a:r>
              <a:rPr lang="en-US" sz="1600" dirty="0"/>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p:txBody>
      </p:sp>
      <p:sp>
        <p:nvSpPr>
          <p:cNvPr id="3" name="Rectangle 2">
            <a:extLst>
              <a:ext uri="{FF2B5EF4-FFF2-40B4-BE49-F238E27FC236}">
                <a16:creationId xmlns:a16="http://schemas.microsoft.com/office/drawing/2014/main" id="{53530E4B-49AA-9C94-37CE-5C4CBF92085F}"/>
              </a:ext>
            </a:extLst>
          </p:cNvPr>
          <p:cNvSpPr/>
          <p:nvPr/>
        </p:nvSpPr>
        <p:spPr>
          <a:xfrm>
            <a:off x="981999" y="3947568"/>
            <a:ext cx="7710551" cy="1077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D69FF73A-7A25-7700-A628-517050743063}"/>
              </a:ext>
            </a:extLst>
          </p:cNvPr>
          <p:cNvPicPr>
            <a:picLocks noChangeAspect="1"/>
          </p:cNvPicPr>
          <p:nvPr/>
        </p:nvPicPr>
        <p:blipFill>
          <a:blip r:embed="rId2"/>
          <a:stretch>
            <a:fillRect/>
          </a:stretch>
        </p:blipFill>
        <p:spPr>
          <a:xfrm>
            <a:off x="1086286" y="890798"/>
            <a:ext cx="6040450" cy="2912950"/>
          </a:xfrm>
          <a:prstGeom prst="rect">
            <a:avLst/>
          </a:prstGeom>
        </p:spPr>
      </p:pic>
      <p:sp>
        <p:nvSpPr>
          <p:cNvPr id="6" name="Rectangle 1">
            <a:extLst>
              <a:ext uri="{FF2B5EF4-FFF2-40B4-BE49-F238E27FC236}">
                <a16:creationId xmlns:a16="http://schemas.microsoft.com/office/drawing/2014/main" id="{9210788E-FC61-EA1E-20EE-1F745BCB87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Correct answer is D. Instituting a retry policy specifically for the task that periodically fails minimizes compute costs by not redundantly retrying tasks that are already successful. This approach targets the failing task directly, ensuring the job completes while efficiently using compute resources.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30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#13</a:t>
            </a:r>
          </a:p>
        </p:txBody>
      </p:sp>
      <p:sp>
        <p:nvSpPr>
          <p:cNvPr id="7" name="TextBox 6">
            <a:extLst>
              <a:ext uri="{FF2B5EF4-FFF2-40B4-BE49-F238E27FC236}">
                <a16:creationId xmlns:a16="http://schemas.microsoft.com/office/drawing/2014/main" id="{CCB49572-6A4D-5026-D2DE-E66AAD2BE7FD}"/>
              </a:ext>
            </a:extLst>
          </p:cNvPr>
          <p:cNvSpPr txBox="1"/>
          <p:nvPr/>
        </p:nvSpPr>
        <p:spPr>
          <a:xfrm>
            <a:off x="1144371" y="3638004"/>
            <a:ext cx="7029014" cy="1077218"/>
          </a:xfrm>
          <a:prstGeom prst="rect">
            <a:avLst/>
          </a:prstGeom>
          <a:noFill/>
        </p:spPr>
        <p:txBody>
          <a:bodyPr wrap="square" rtlCol="0">
            <a:spAutoFit/>
          </a:bodyPr>
          <a:lstStyle/>
          <a:p>
            <a:r>
              <a:rPr lang="en-US" sz="1600" dirty="0"/>
              <a:t>Correct answer is B. Databricks Notebooks support real-time coauthoring, allowing multiple users to edit the same notebook simultaneously. This feature facilitates effective collaboration and eliminates the need for separate Git branches for simultaneous work, improving workflow and efficiency.</a:t>
            </a:r>
          </a:p>
        </p:txBody>
      </p:sp>
      <p:sp>
        <p:nvSpPr>
          <p:cNvPr id="3" name="Rectangle 2">
            <a:extLst>
              <a:ext uri="{FF2B5EF4-FFF2-40B4-BE49-F238E27FC236}">
                <a16:creationId xmlns:a16="http://schemas.microsoft.com/office/drawing/2014/main" id="{53530E4B-49AA-9C94-37CE-5C4CBF92085F}"/>
              </a:ext>
            </a:extLst>
          </p:cNvPr>
          <p:cNvSpPr/>
          <p:nvPr/>
        </p:nvSpPr>
        <p:spPr>
          <a:xfrm>
            <a:off x="1063184" y="3640170"/>
            <a:ext cx="7710551" cy="10750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pic>
        <p:nvPicPr>
          <p:cNvPr id="5" name="Picture 4">
            <a:extLst>
              <a:ext uri="{FF2B5EF4-FFF2-40B4-BE49-F238E27FC236}">
                <a16:creationId xmlns:a16="http://schemas.microsoft.com/office/drawing/2014/main" id="{18AA1EBA-C946-58C9-B36D-0B9E9F4C0D90}"/>
              </a:ext>
            </a:extLst>
          </p:cNvPr>
          <p:cNvPicPr>
            <a:picLocks noChangeAspect="1"/>
          </p:cNvPicPr>
          <p:nvPr/>
        </p:nvPicPr>
        <p:blipFill>
          <a:blip r:embed="rId2"/>
          <a:stretch>
            <a:fillRect/>
          </a:stretch>
        </p:blipFill>
        <p:spPr>
          <a:xfrm>
            <a:off x="1144371" y="672333"/>
            <a:ext cx="6367010" cy="2794456"/>
          </a:xfrm>
          <a:prstGeom prst="rect">
            <a:avLst/>
          </a:prstGeom>
        </p:spPr>
      </p:pic>
    </p:spTree>
    <p:extLst>
      <p:ext uri="{BB962C8B-B14F-4D97-AF65-F5344CB8AC3E}">
        <p14:creationId xmlns:p14="http://schemas.microsoft.com/office/powerpoint/2010/main" val="20906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7941-31DF-111A-672B-45A257422520}"/>
              </a:ext>
            </a:extLst>
          </p:cNvPr>
          <p:cNvSpPr>
            <a:spLocks noGrp="1"/>
          </p:cNvSpPr>
          <p:nvPr>
            <p:ph type="title"/>
          </p:nvPr>
        </p:nvSpPr>
        <p:spPr>
          <a:xfrm>
            <a:off x="1144371" y="-35439"/>
            <a:ext cx="7548179" cy="560552"/>
          </a:xfrm>
        </p:spPr>
        <p:txBody>
          <a:bodyPr>
            <a:normAutofit/>
          </a:bodyPr>
          <a:lstStyle/>
          <a:p>
            <a:pPr>
              <a:lnSpc>
                <a:spcPct val="90000"/>
              </a:lnSpc>
            </a:pPr>
            <a:r>
              <a:rPr lang="en-US" sz="3300" dirty="0"/>
              <a:t>Practice Question #X</a:t>
            </a:r>
          </a:p>
        </p:txBody>
      </p:sp>
      <p:sp>
        <p:nvSpPr>
          <p:cNvPr id="7" name="TextBox 6">
            <a:extLst>
              <a:ext uri="{FF2B5EF4-FFF2-40B4-BE49-F238E27FC236}">
                <a16:creationId xmlns:a16="http://schemas.microsoft.com/office/drawing/2014/main" id="{CCB49572-6A4D-5026-D2DE-E66AAD2BE7FD}"/>
              </a:ext>
            </a:extLst>
          </p:cNvPr>
          <p:cNvSpPr txBox="1"/>
          <p:nvPr/>
        </p:nvSpPr>
        <p:spPr>
          <a:xfrm>
            <a:off x="1663536" y="3981672"/>
            <a:ext cx="7029014" cy="338554"/>
          </a:xfrm>
          <a:prstGeom prst="rect">
            <a:avLst/>
          </a:prstGeom>
          <a:noFill/>
        </p:spPr>
        <p:txBody>
          <a:bodyPr wrap="square" rtlCol="0">
            <a:spAutoFit/>
          </a:bodyPr>
          <a:lstStyle/>
          <a:p>
            <a:r>
              <a:rPr lang="en-US" sz="1600" dirty="0"/>
              <a:t>Correct answer is X. </a:t>
            </a:r>
          </a:p>
        </p:txBody>
      </p:sp>
      <p:sp>
        <p:nvSpPr>
          <p:cNvPr id="3" name="Rectangle 2">
            <a:extLst>
              <a:ext uri="{FF2B5EF4-FFF2-40B4-BE49-F238E27FC236}">
                <a16:creationId xmlns:a16="http://schemas.microsoft.com/office/drawing/2014/main" id="{53530E4B-49AA-9C94-37CE-5C4CBF92085F}"/>
              </a:ext>
            </a:extLst>
          </p:cNvPr>
          <p:cNvSpPr/>
          <p:nvPr/>
        </p:nvSpPr>
        <p:spPr>
          <a:xfrm>
            <a:off x="716724" y="4812669"/>
            <a:ext cx="7710551" cy="830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EBA4CD-BB5B-877F-5549-2A09D09BEFE8}"/>
              </a:ext>
            </a:extLst>
          </p:cNvPr>
          <p:cNvSpPr txBox="1"/>
          <p:nvPr/>
        </p:nvSpPr>
        <p:spPr>
          <a:xfrm>
            <a:off x="6526443" y="116904"/>
            <a:ext cx="3241289" cy="307777"/>
          </a:xfrm>
          <a:prstGeom prst="rect">
            <a:avLst/>
          </a:prstGeom>
          <a:noFill/>
        </p:spPr>
        <p:txBody>
          <a:bodyPr wrap="square" rtlCol="0">
            <a:spAutoFit/>
          </a:bodyPr>
          <a:lstStyle/>
          <a:p>
            <a:r>
              <a:rPr lang="en-US" sz="1400" dirty="0">
                <a:solidFill>
                  <a:schemeClr val="bg1"/>
                </a:solidFill>
              </a:rPr>
              <a:t>Source: academy.databricks.com </a:t>
            </a:r>
          </a:p>
        </p:txBody>
      </p:sp>
    </p:spTree>
    <p:extLst>
      <p:ext uri="{BB962C8B-B14F-4D97-AF65-F5344CB8AC3E}">
        <p14:creationId xmlns:p14="http://schemas.microsoft.com/office/powerpoint/2010/main" val="4925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71989-48DC-D503-7557-CF8843A414B0}"/>
              </a:ext>
            </a:extLst>
          </p:cNvPr>
          <p:cNvSpPr>
            <a:spLocks noGrp="1"/>
          </p:cNvSpPr>
          <p:nvPr>
            <p:ph type="title"/>
          </p:nvPr>
        </p:nvSpPr>
        <p:spPr/>
        <p:txBody>
          <a:bodyPr/>
          <a:lstStyle/>
          <a:p>
            <a:r>
              <a:rPr lang="en-US" dirty="0"/>
              <a:t>Break Schedule (EDT)</a:t>
            </a:r>
          </a:p>
        </p:txBody>
      </p:sp>
      <p:sp>
        <p:nvSpPr>
          <p:cNvPr id="5" name="Content Placeholder 4">
            <a:extLst>
              <a:ext uri="{FF2B5EF4-FFF2-40B4-BE49-F238E27FC236}">
                <a16:creationId xmlns:a16="http://schemas.microsoft.com/office/drawing/2014/main" id="{F37B832B-28FE-E17B-52F6-3D559DE0EDF1}"/>
              </a:ext>
            </a:extLst>
          </p:cNvPr>
          <p:cNvSpPr>
            <a:spLocks noGrp="1"/>
          </p:cNvSpPr>
          <p:nvPr>
            <p:ph idx="1"/>
          </p:nvPr>
        </p:nvSpPr>
        <p:spPr>
          <a:xfrm>
            <a:off x="1144371" y="970414"/>
            <a:ext cx="7539420" cy="3547021"/>
          </a:xfrm>
        </p:spPr>
        <p:txBody>
          <a:bodyPr/>
          <a:lstStyle/>
          <a:p>
            <a:r>
              <a:rPr lang="en-US" sz="2400" dirty="0"/>
              <a:t>08:00am  -  Start </a:t>
            </a:r>
          </a:p>
          <a:p>
            <a:r>
              <a:rPr lang="en-US" sz="2400" dirty="0"/>
              <a:t>09:00am  -  9-min break</a:t>
            </a:r>
          </a:p>
          <a:p>
            <a:r>
              <a:rPr lang="en-US" sz="2400" dirty="0"/>
              <a:t>10:00am  -  9-min Break</a:t>
            </a:r>
          </a:p>
          <a:p>
            <a:r>
              <a:rPr lang="en-US" sz="2400" dirty="0"/>
              <a:t>11:00am  -  9-min Break</a:t>
            </a:r>
          </a:p>
          <a:p>
            <a:r>
              <a:rPr lang="en-US" sz="2400" dirty="0"/>
              <a:t>12:00pm  -  9-min Break</a:t>
            </a:r>
          </a:p>
          <a:p>
            <a:r>
              <a:rPr lang="en-US" sz="2400" dirty="0"/>
              <a:t>01:00pm  -  Finish</a:t>
            </a:r>
          </a:p>
        </p:txBody>
      </p:sp>
    </p:spTree>
    <p:extLst>
      <p:ext uri="{BB962C8B-B14F-4D97-AF65-F5344CB8AC3E}">
        <p14:creationId xmlns:p14="http://schemas.microsoft.com/office/powerpoint/2010/main" val="88388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68EC76AA-DC61-46D2-81C2-178A4E32E95E}"/>
              </a:ext>
            </a:extLst>
          </p:cNvPr>
          <p:cNvPicPr>
            <a:picLocks noChangeAspect="1"/>
          </p:cNvPicPr>
          <p:nvPr/>
        </p:nvPicPr>
        <p:blipFill>
          <a:blip r:embed="rId2"/>
          <a:stretch>
            <a:fillRect/>
          </a:stretch>
        </p:blipFill>
        <p:spPr>
          <a:xfrm>
            <a:off x="1544254" y="754529"/>
            <a:ext cx="6055491" cy="4207387"/>
          </a:xfrm>
          <a:prstGeom prst="rect">
            <a:avLst/>
          </a:prstGeom>
        </p:spPr>
      </p:pic>
    </p:spTree>
    <p:extLst>
      <p:ext uri="{BB962C8B-B14F-4D97-AF65-F5344CB8AC3E}">
        <p14:creationId xmlns:p14="http://schemas.microsoft.com/office/powerpoint/2010/main" val="20312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688097"/>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770474" y="778216"/>
            <a:ext cx="7603052" cy="3978254"/>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448098"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5325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12279</TotalTime>
  <Words>1981</Words>
  <Application>Microsoft Macintosh PowerPoint</Application>
  <PresentationFormat>On-screen Show (16:9)</PresentationFormat>
  <Paragraphs>273</Paragraphs>
  <Slides>55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Roboto Mono</vt:lpstr>
      <vt:lpstr>Segoe UI</vt:lpstr>
      <vt:lpstr>Segoe UI Semibold</vt:lpstr>
      <vt:lpstr>Tahoma</vt:lpstr>
      <vt:lpstr>Standard_LiveLessons_2017</vt:lpstr>
      <vt:lpstr>Databricks Certified Data Engineer Associate Crash Course</vt:lpstr>
      <vt:lpstr>Tim Warner</vt:lpstr>
      <vt:lpstr>Agenda</vt:lpstr>
      <vt:lpstr>Course Materials</vt:lpstr>
      <vt:lpstr>Level Setting</vt:lpstr>
      <vt:lpstr>Break Schedule (EDT)</vt:lpstr>
      <vt:lpstr>Session Recordings</vt:lpstr>
      <vt:lpstr>Session Recordings</vt:lpstr>
      <vt:lpstr>Session Recordings</vt:lpstr>
      <vt:lpstr>Mobile Browser: learning.oreilly.com</vt:lpstr>
      <vt:lpstr>O'Reilly Mobile App</vt:lpstr>
      <vt:lpstr> </vt:lpstr>
      <vt:lpstr>Thank you!</vt:lpstr>
      <vt:lpstr>About the Exam</vt:lpstr>
      <vt:lpstr>Data Fundamentals</vt:lpstr>
      <vt:lpstr>Data Types</vt:lpstr>
      <vt:lpstr>Data Workload Types</vt:lpstr>
      <vt:lpstr>Data Processing Types</vt:lpstr>
      <vt:lpstr>Data Processing</vt:lpstr>
      <vt:lpstr>ETL</vt:lpstr>
      <vt:lpstr>ELT</vt:lpstr>
      <vt:lpstr>Data Analytics</vt:lpstr>
      <vt:lpstr>Non-Binary Data Formats</vt:lpstr>
      <vt:lpstr>Binary Data Formats</vt:lpstr>
      <vt:lpstr>Blob Storage and Data Lake</vt:lpstr>
      <vt:lpstr>Azure Blob Storage</vt:lpstr>
      <vt:lpstr>Blob Storage</vt:lpstr>
      <vt:lpstr>ADLS Gen 2</vt:lpstr>
      <vt:lpstr>Data Lake Storage Gen 2</vt:lpstr>
      <vt:lpstr>Azure Data Lake Storage Gen 2</vt:lpstr>
      <vt:lpstr>Access Tiers &amp; Lifecycle Management</vt:lpstr>
      <vt:lpstr>Databricks CLI</vt:lpstr>
      <vt:lpstr>Dbutils Python Package</vt:lpstr>
      <vt:lpstr>Spark SQL within PySpark</vt:lpstr>
      <vt:lpstr>PySpark</vt:lpstr>
      <vt:lpstr>Databricks Notebook Magic Commands</vt:lpstr>
      <vt:lpstr>Databricks Integration</vt:lpstr>
      <vt:lpstr>Databricks Marketing Pitch</vt:lpstr>
      <vt:lpstr>Medallion Architecture</vt:lpstr>
      <vt:lpstr>Delta Lake</vt:lpstr>
      <vt:lpstr>Practice Questions</vt:lpstr>
      <vt:lpstr>Practice Question #1</vt:lpstr>
      <vt:lpstr>Practice Question #2</vt:lpstr>
      <vt:lpstr>Practice Question #3</vt:lpstr>
      <vt:lpstr>Practice Question #4</vt:lpstr>
      <vt:lpstr>Practice Question #5</vt:lpstr>
      <vt:lpstr>Practice Question #6</vt:lpstr>
      <vt:lpstr>Practice Question #7</vt:lpstr>
      <vt:lpstr>Practice Question #8</vt:lpstr>
      <vt:lpstr>Practice Question #9</vt:lpstr>
      <vt:lpstr>Practice Question #10</vt:lpstr>
      <vt:lpstr>Practice Question #11</vt:lpstr>
      <vt:lpstr>Practice Question #12</vt:lpstr>
      <vt:lpstr>Practice Question #13</vt:lpstr>
      <vt:lpstr>Practice Question #X</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240</cp:revision>
  <dcterms:created xsi:type="dcterms:W3CDTF">2015-09-28T19:52:00Z</dcterms:created>
  <dcterms:modified xsi:type="dcterms:W3CDTF">2024-06-09T16:04:51Z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